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9"/>
  </p:notesMasterIdLst>
  <p:sldIdLst>
    <p:sldId id="256" r:id="rId2"/>
    <p:sldId id="259" r:id="rId3"/>
    <p:sldId id="257" r:id="rId4"/>
    <p:sldId id="293" r:id="rId5"/>
    <p:sldId id="294" r:id="rId6"/>
    <p:sldId id="295" r:id="rId7"/>
    <p:sldId id="297" r:id="rId8"/>
    <p:sldId id="298" r:id="rId9"/>
    <p:sldId id="299" r:id="rId10"/>
    <p:sldId id="300" r:id="rId11"/>
    <p:sldId id="304" r:id="rId12"/>
    <p:sldId id="302" r:id="rId13"/>
    <p:sldId id="317" r:id="rId14"/>
    <p:sldId id="318" r:id="rId15"/>
    <p:sldId id="319" r:id="rId16"/>
    <p:sldId id="305" r:id="rId17"/>
    <p:sldId id="306" r:id="rId18"/>
    <p:sldId id="309" r:id="rId19"/>
    <p:sldId id="308" r:id="rId20"/>
    <p:sldId id="310" r:id="rId21"/>
    <p:sldId id="311" r:id="rId22"/>
    <p:sldId id="312" r:id="rId23"/>
    <p:sldId id="313" r:id="rId24"/>
    <p:sldId id="314" r:id="rId25"/>
    <p:sldId id="316" r:id="rId26"/>
    <p:sldId id="321" r:id="rId27"/>
    <p:sldId id="322" r:id="rId28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30"/>
      <p:bold r:id="rId31"/>
      <p:italic r:id="rId32"/>
      <p:boldItalic r:id="rId33"/>
    </p:embeddedFont>
    <p:embeddedFont>
      <p:font typeface="Droid Serif" panose="02020600060500020200" pitchFamily="18" charset="0"/>
      <p:regular r:id="rId34"/>
      <p:bold r:id="rId35"/>
      <p:italic r:id="rId36"/>
      <p:boldItalic r:id="rId37"/>
    </p:embeddedFont>
    <p:embeddedFont>
      <p:font typeface="Montserrat" pitchFamily="2" charset="0"/>
      <p:regular r:id="rId38"/>
      <p:bold r:id="rId39"/>
      <p:italic r:id="rId40"/>
      <p:boldItalic r:id="rId41"/>
    </p:embeddedFont>
    <p:embeddedFont>
      <p:font typeface="SFMono-Regular" panose="020B0009000002000000" pitchFamily="49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D65BA1-6D69-4548-B479-736EBF70C33D}">
  <a:tblStyle styleId="{B9D65BA1-6D69-4548-B479-736EBF70C3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065233-25E1-4989-AD35-E11AE04927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67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3144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994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1355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404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896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58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774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513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49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7739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086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929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483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449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455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1433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223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16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787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59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488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1980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28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18063" y="805650"/>
            <a:ext cx="7507875" cy="35322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1524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96350" y="1991850"/>
            <a:ext cx="45513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818063" y="805650"/>
            <a:ext cx="7507875" cy="35322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933200" y="2189999"/>
            <a:ext cx="5277600" cy="44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2505901"/>
            <a:ext cx="77724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-125" y="4337850"/>
            <a:ext cx="91440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40975" y="9560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81053" y="9560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Char char="⊡"/>
              <a:defRPr sz="30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roid Serif"/>
              <a:buChar char="□"/>
              <a:defRPr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Char char="■"/>
              <a:defRPr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roid Serif"/>
              <a:buChar char="●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○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■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●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○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■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factory.com/html/rel/nofollow" TargetMode="External"/><Relationship Id="rId13" Type="http://schemas.openxmlformats.org/officeDocument/2006/relationships/hyperlink" Target="https://www.dofactory.com/html/rel/license" TargetMode="External"/><Relationship Id="rId3" Type="http://schemas.openxmlformats.org/officeDocument/2006/relationships/hyperlink" Target="https://www.dofactory.com/html/target/self" TargetMode="External"/><Relationship Id="rId7" Type="http://schemas.openxmlformats.org/officeDocument/2006/relationships/hyperlink" Target="https://www.dofactory.com/html/target/framename" TargetMode="External"/><Relationship Id="rId12" Type="http://schemas.openxmlformats.org/officeDocument/2006/relationships/hyperlink" Target="https://www.dofactory.com/html/rel/help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www.dofactory.com/html/rel/search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ofactory.com/html/target/top" TargetMode="External"/><Relationship Id="rId11" Type="http://schemas.openxmlformats.org/officeDocument/2006/relationships/hyperlink" Target="https://www.dofactory.com/html/rel/external" TargetMode="External"/><Relationship Id="rId5" Type="http://schemas.openxmlformats.org/officeDocument/2006/relationships/hyperlink" Target="https://www.dofactory.com/html/target/parent" TargetMode="External"/><Relationship Id="rId15" Type="http://schemas.openxmlformats.org/officeDocument/2006/relationships/hyperlink" Target="https://www.dofactory.com/html/rel/next" TargetMode="External"/><Relationship Id="rId10" Type="http://schemas.openxmlformats.org/officeDocument/2006/relationships/hyperlink" Target="https://www.dofactory.com/html/rel/noreferrer" TargetMode="External"/><Relationship Id="rId4" Type="http://schemas.openxmlformats.org/officeDocument/2006/relationships/hyperlink" Target="https://www.dofactory.com/html/target/blank" TargetMode="External"/><Relationship Id="rId9" Type="http://schemas.openxmlformats.org/officeDocument/2006/relationships/hyperlink" Target="https://www.dofactory.com/html/rel/noopener" TargetMode="External"/><Relationship Id="rId14" Type="http://schemas.openxmlformats.org/officeDocument/2006/relationships/hyperlink" Target="https://www.dofactory.com/html/rel/pre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/>
              <a:t>HTML</a:t>
            </a:r>
            <a:r>
              <a:rPr lang="en" sz="4500" baseline="30000" dirty="0"/>
              <a:t>5</a:t>
            </a:r>
            <a:endParaRPr sz="4500" baseline="30000" dirty="0"/>
          </a:p>
        </p:txBody>
      </p:sp>
      <p:sp>
        <p:nvSpPr>
          <p:cNvPr id="59" name="Google Shape;59;p12"/>
          <p:cNvSpPr/>
          <p:nvPr/>
        </p:nvSpPr>
        <p:spPr>
          <a:xfrm>
            <a:off x="4255105" y="512098"/>
            <a:ext cx="633840" cy="57650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NUEVOS INPUTS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93A44803-88D4-455B-94BF-486F68F38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131587"/>
              </p:ext>
            </p:extLst>
          </p:nvPr>
        </p:nvGraphicFramePr>
        <p:xfrm>
          <a:off x="514350" y="549910"/>
          <a:ext cx="8286750" cy="3964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650">
                  <a:extLst>
                    <a:ext uri="{9D8B030D-6E8A-4147-A177-3AD203B41FA5}">
                      <a16:colId xmlns:a16="http://schemas.microsoft.com/office/drawing/2014/main" val="1642693620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358873490"/>
                    </a:ext>
                  </a:extLst>
                </a:gridCol>
                <a:gridCol w="2711450">
                  <a:extLst>
                    <a:ext uri="{9D8B030D-6E8A-4147-A177-3AD203B41FA5}">
                      <a16:colId xmlns:a16="http://schemas.microsoft.com/office/drawing/2014/main" val="835961551"/>
                    </a:ext>
                  </a:extLst>
                </a:gridCol>
              </a:tblGrid>
              <a:tr h="292714">
                <a:tc>
                  <a:txBody>
                    <a:bodyPr/>
                    <a:lstStyle/>
                    <a:p>
                      <a:r>
                        <a:rPr lang="es-ES" sz="1050" dirty="0">
                          <a:latin typeface="Montserrat" pitchFamily="2" charset="0"/>
                        </a:rPr>
                        <a:t>Tipos de Inputs</a:t>
                      </a:r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latin typeface="Montserrat" pitchFamily="2" charset="0"/>
                        </a:rPr>
                        <a:t>Descripción</a:t>
                      </a:r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latin typeface="Montserrat" pitchFamily="2" charset="0"/>
                        </a:rPr>
                        <a:t>Visualización</a:t>
                      </a:r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517355"/>
                  </a:ext>
                </a:extLst>
              </a:tr>
              <a:tr h="301584">
                <a:tc>
                  <a:txBody>
                    <a:bodyPr/>
                    <a:lstStyle/>
                    <a:p>
                      <a:r>
                        <a:rPr lang="es-ES" sz="1100" dirty="0" err="1">
                          <a:latin typeface="Montserrat" pitchFamily="2" charset="0"/>
                        </a:rPr>
                        <a:t>Week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latin typeface="Montserrat" pitchFamily="2" charset="0"/>
                        </a:rPr>
                        <a:t>Define una semana y un año</a:t>
                      </a:r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701619"/>
                  </a:ext>
                </a:extLst>
              </a:tr>
              <a:tr h="301584">
                <a:tc>
                  <a:txBody>
                    <a:bodyPr/>
                    <a:lstStyle/>
                    <a:p>
                      <a:r>
                        <a:rPr lang="es-ES" sz="1100" dirty="0" err="1">
                          <a:latin typeface="Montserrat" pitchFamily="2" charset="0"/>
                        </a:rPr>
                        <a:t>Number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latin typeface="Montserrat" pitchFamily="2" charset="0"/>
                        </a:rPr>
                        <a:t>Define un campo de entrada para números</a:t>
                      </a:r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194857"/>
                  </a:ext>
                </a:extLst>
              </a:tr>
              <a:tr h="301584">
                <a:tc>
                  <a:txBody>
                    <a:bodyPr/>
                    <a:lstStyle/>
                    <a:p>
                      <a:r>
                        <a:rPr lang="es-ES" sz="1100" dirty="0" err="1">
                          <a:latin typeface="Montserrat" pitchFamily="2" charset="0"/>
                        </a:rPr>
                        <a:t>Password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latin typeface="Montserrat" pitchFamily="2" charset="0"/>
                        </a:rPr>
                        <a:t>Define un campo de contraseña</a:t>
                      </a:r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606830"/>
                  </a:ext>
                </a:extLst>
              </a:tr>
              <a:tr h="301584"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Montserrat" pitchFamily="2" charset="0"/>
                        </a:rPr>
                        <a:t>Radio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latin typeface="Montserrat" pitchFamily="2" charset="0"/>
                        </a:rPr>
                        <a:t>Define un botón de tipo radio</a:t>
                      </a:r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200672"/>
                  </a:ext>
                </a:extLst>
              </a:tr>
              <a:tr h="301584">
                <a:tc>
                  <a:txBody>
                    <a:bodyPr/>
                    <a:lstStyle/>
                    <a:p>
                      <a:r>
                        <a:rPr lang="es-ES" sz="1100" dirty="0" err="1">
                          <a:latin typeface="Montserrat" pitchFamily="2" charset="0"/>
                        </a:rPr>
                        <a:t>Range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latin typeface="Montserrat" pitchFamily="2" charset="0"/>
                        </a:rPr>
                        <a:t>Define un rango de control</a:t>
                      </a:r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397523"/>
                  </a:ext>
                </a:extLst>
              </a:tr>
              <a:tr h="478986">
                <a:tc>
                  <a:txBody>
                    <a:bodyPr/>
                    <a:lstStyle/>
                    <a:p>
                      <a:r>
                        <a:rPr lang="es-ES" sz="1100" dirty="0" err="1">
                          <a:latin typeface="Montserrat" pitchFamily="2" charset="0"/>
                        </a:rPr>
                        <a:t>Reset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latin typeface="Montserrat" pitchFamily="2" charset="0"/>
                        </a:rPr>
                        <a:t>Define un botón de reseteo de los inputs dentro de un formulario (</a:t>
                      </a:r>
                      <a:r>
                        <a:rPr lang="es-ES" sz="1050" dirty="0" err="1">
                          <a:latin typeface="Montserrat" pitchFamily="2" charset="0"/>
                        </a:rPr>
                        <a:t>form</a:t>
                      </a:r>
                      <a:r>
                        <a:rPr lang="es-ES" sz="1050" dirty="0">
                          <a:latin typeface="Montserrat" pitchFamily="2" charset="0"/>
                        </a:rPr>
                        <a:t>)</a:t>
                      </a:r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024728"/>
                  </a:ext>
                </a:extLst>
              </a:tr>
              <a:tr h="478986">
                <a:tc>
                  <a:txBody>
                    <a:bodyPr/>
                    <a:lstStyle/>
                    <a:p>
                      <a:r>
                        <a:rPr lang="es-ES" sz="1100" dirty="0" err="1">
                          <a:latin typeface="Montserrat" pitchFamily="2" charset="0"/>
                        </a:rPr>
                        <a:t>Search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latin typeface="Montserrat" pitchFamily="2" charset="0"/>
                        </a:rPr>
                        <a:t>Define un texto para introducir un String de búsqueda</a:t>
                      </a:r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184779"/>
                  </a:ext>
                </a:extLst>
              </a:tr>
              <a:tr h="301584">
                <a:tc>
                  <a:txBody>
                    <a:bodyPr/>
                    <a:lstStyle/>
                    <a:p>
                      <a:r>
                        <a:rPr lang="es-ES" sz="1100" dirty="0" err="1">
                          <a:latin typeface="Montserrat" pitchFamily="2" charset="0"/>
                        </a:rPr>
                        <a:t>Submit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latin typeface="Montserrat" pitchFamily="2" charset="0"/>
                        </a:rPr>
                        <a:t>Define un botón de envío (</a:t>
                      </a:r>
                      <a:r>
                        <a:rPr lang="es-ES" sz="1050" dirty="0" err="1">
                          <a:latin typeface="Montserrat" pitchFamily="2" charset="0"/>
                        </a:rPr>
                        <a:t>submit</a:t>
                      </a:r>
                      <a:r>
                        <a:rPr lang="es-ES" sz="1050" dirty="0">
                          <a:latin typeface="Montserrat" pitchFamily="2" charset="0"/>
                        </a:rPr>
                        <a:t>)</a:t>
                      </a:r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909139"/>
                  </a:ext>
                </a:extLst>
              </a:tr>
              <a:tr h="301584"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Montserrat" pitchFamily="2" charset="0"/>
                        </a:rPr>
                        <a:t>Tel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latin typeface="Montserrat" pitchFamily="2" charset="0"/>
                        </a:rPr>
                        <a:t>Define un teléfono</a:t>
                      </a:r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804308"/>
                  </a:ext>
                </a:extLst>
              </a:tr>
              <a:tr h="301584"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Montserrat" pitchFamily="2" charset="0"/>
                        </a:rPr>
                        <a:t>Time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latin typeface="Montserrat" pitchFamily="2" charset="0"/>
                        </a:rPr>
                        <a:t>Define una hora</a:t>
                      </a:r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15641"/>
                  </a:ext>
                </a:extLst>
              </a:tr>
              <a:tr h="301584"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Montserrat" pitchFamily="2" charset="0"/>
                        </a:rPr>
                        <a:t>URL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latin typeface="Montserrat" pitchFamily="2" charset="0"/>
                        </a:rPr>
                        <a:t>Define un campo para la entrada de un URL</a:t>
                      </a:r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471254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130BFFD6-45C1-455F-B435-36C8236D7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49" y="4218487"/>
            <a:ext cx="739013" cy="29636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C71FBCD-7FCE-4C4D-B6F5-711EC5F60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394" y="3905581"/>
            <a:ext cx="226629" cy="3129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E5AC03-AB53-4B6B-84E1-4831AF51F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694" y="3922122"/>
            <a:ext cx="976261" cy="29636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B6FE73A-7D50-464D-B578-6503862B96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481" y="3652125"/>
            <a:ext cx="1895539" cy="2547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3A2BCEC-0D29-4382-854E-A8816A8981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8424" y="3352137"/>
            <a:ext cx="971181" cy="25473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22B2DAC-CD0D-48CC-9411-5EF2C1BFEB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5481" y="2870034"/>
            <a:ext cx="2219325" cy="37147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941A1F8-0084-46DF-B9C6-08B2B89CDA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2694" y="2378406"/>
            <a:ext cx="1400175" cy="40005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B2B5BB5-A378-44EE-81C8-F8C969C19F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9046" y="2087734"/>
            <a:ext cx="1189416" cy="25319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0ACF09F-F4E1-4D53-8A7C-ABF63D3A5F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2107" y="1762858"/>
            <a:ext cx="1317211" cy="29355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54E1117-C559-4C7F-9B11-783F487126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8377" y="1452841"/>
            <a:ext cx="1769746" cy="26476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AEC398E-E698-4BDD-8322-094AEC83D5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0767" y="1167434"/>
            <a:ext cx="1757363" cy="24792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86633777-01FA-40A6-BFBC-3A86D1F80A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39234" y="871540"/>
            <a:ext cx="245572" cy="259368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0B37BDD-2144-4FC1-8439-779BC29929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58864" y="872183"/>
            <a:ext cx="1564005" cy="27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3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ATRIBUTOS INPUTS</a:t>
            </a:r>
            <a:endParaRPr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RESPECTO A VERSIONES ANTERIORES DE HTML</a:t>
            </a:r>
            <a:endParaRPr dirty="0"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3858675" y="528407"/>
            <a:ext cx="14265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37598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ATRIBUTOS DE INPUTS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93A44803-88D4-455B-94BF-486F68F38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477769"/>
              </p:ext>
            </p:extLst>
          </p:nvPr>
        </p:nvGraphicFramePr>
        <p:xfrm>
          <a:off x="474220" y="480332"/>
          <a:ext cx="8151620" cy="4182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520">
                  <a:extLst>
                    <a:ext uri="{9D8B030D-6E8A-4147-A177-3AD203B41FA5}">
                      <a16:colId xmlns:a16="http://schemas.microsoft.com/office/drawing/2014/main" val="1642693620"/>
                    </a:ext>
                  </a:extLst>
                </a:gridCol>
                <a:gridCol w="6515100">
                  <a:extLst>
                    <a:ext uri="{9D8B030D-6E8A-4147-A177-3AD203B41FA5}">
                      <a16:colId xmlns:a16="http://schemas.microsoft.com/office/drawing/2014/main" val="358873490"/>
                    </a:ext>
                  </a:extLst>
                </a:gridCol>
              </a:tblGrid>
              <a:tr h="281753"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latin typeface="Montserrat" pitchFamily="2" charset="0"/>
                        </a:rPr>
                        <a:t>Tipos de Inputs</a:t>
                      </a:r>
                      <a:endParaRPr lang="es-ES_tradnl" sz="10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latin typeface="Montserrat" pitchFamily="2" charset="0"/>
                        </a:rPr>
                        <a:t>Descripción</a:t>
                      </a:r>
                      <a:endParaRPr lang="es-ES_tradnl" sz="1000" dirty="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6517355"/>
                  </a:ext>
                </a:extLst>
              </a:tr>
              <a:tr h="15398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Value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Especifica un valor inicial para un campo de entrada. (Útil para PHP)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5984105"/>
                  </a:ext>
                </a:extLst>
              </a:tr>
              <a:tr h="28707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Autofocus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Especifica que el valor deebe tener automaticamente el foco cuando la página cargue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9649629"/>
                  </a:ext>
                </a:extLst>
              </a:tr>
              <a:tr h="28707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List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Atributo que se refiere a &lt;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datalist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&gt; y contiene todas las opciones predefinidas de un input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4487834"/>
                  </a:ext>
                </a:extLst>
              </a:tr>
              <a:tr h="29832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Readonly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Especifica que un [input] es solo de lectura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3138889"/>
                  </a:ext>
                </a:extLst>
              </a:tr>
              <a:tr h="29832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Disabled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Especifica que un [input] esté desabilitado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3889090"/>
                  </a:ext>
                </a:extLst>
              </a:tr>
              <a:tr h="29891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Size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Especifica el ancho de un campo en función de los caracteres para un [input] por defecto son 20 (Funciona con text, search, tel, url, email y password)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529738"/>
                  </a:ext>
                </a:extLst>
              </a:tr>
              <a:tr h="29832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Maxlength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Especifica el número máximo de caracteres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2137634"/>
                  </a:ext>
                </a:extLst>
              </a:tr>
              <a:tr h="29832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Min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Especifica el mínimo de valores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1507836"/>
                  </a:ext>
                </a:extLst>
              </a:tr>
              <a:tr h="464065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Max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Especifica el máximo de valores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2567825"/>
                  </a:ext>
                </a:extLst>
              </a:tr>
              <a:tr h="29832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Pattern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Especifica una expresión resgular que comprobará cada vez que se haga un submit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1901149"/>
                  </a:ext>
                </a:extLst>
              </a:tr>
              <a:tr h="29832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Placeholder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Especifica una breve sugerencia que describe el valor esperado de un [input]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2796950"/>
                  </a:ext>
                </a:extLst>
              </a:tr>
              <a:tr h="29832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Requiered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Especifica que el [input] debe ser rellenado obligatoriamente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2511007"/>
                  </a:ext>
                </a:extLst>
              </a:tr>
              <a:tr h="29832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Step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Especifica los intervalos de los números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87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53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FORM</a:t>
            </a:r>
            <a:endParaRPr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CARACTERÍSTICAS, ATRIBUTOS</a:t>
            </a:r>
            <a:endParaRPr dirty="0"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sp>
        <p:nvSpPr>
          <p:cNvPr id="83" name="Google Shape;83;p15"/>
          <p:cNvSpPr txBox="1"/>
          <p:nvPr/>
        </p:nvSpPr>
        <p:spPr>
          <a:xfrm>
            <a:off x="3858675" y="528407"/>
            <a:ext cx="14265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48220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FORM CARACTERÍSTICAS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aphicFrame>
        <p:nvGraphicFramePr>
          <p:cNvPr id="5" name="Tabla 3">
            <a:extLst>
              <a:ext uri="{FF2B5EF4-FFF2-40B4-BE49-F238E27FC236}">
                <a16:creationId xmlns:a16="http://schemas.microsoft.com/office/drawing/2014/main" id="{71669353-7740-3F1B-08FA-042B9ED41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24635"/>
              </p:ext>
            </p:extLst>
          </p:nvPr>
        </p:nvGraphicFramePr>
        <p:xfrm>
          <a:off x="428499" y="524727"/>
          <a:ext cx="8271746" cy="4062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395">
                  <a:extLst>
                    <a:ext uri="{9D8B030D-6E8A-4147-A177-3AD203B41FA5}">
                      <a16:colId xmlns:a16="http://schemas.microsoft.com/office/drawing/2014/main" val="1642693620"/>
                    </a:ext>
                  </a:extLst>
                </a:gridCol>
                <a:gridCol w="2010083">
                  <a:extLst>
                    <a:ext uri="{9D8B030D-6E8A-4147-A177-3AD203B41FA5}">
                      <a16:colId xmlns:a16="http://schemas.microsoft.com/office/drawing/2014/main" val="358873490"/>
                    </a:ext>
                  </a:extLst>
                </a:gridCol>
                <a:gridCol w="4327268">
                  <a:extLst>
                    <a:ext uri="{9D8B030D-6E8A-4147-A177-3AD203B41FA5}">
                      <a16:colId xmlns:a16="http://schemas.microsoft.com/office/drawing/2014/main" val="835961551"/>
                    </a:ext>
                  </a:extLst>
                </a:gridCol>
              </a:tblGrid>
              <a:tr h="211077">
                <a:tc>
                  <a:txBody>
                    <a:bodyPr/>
                    <a:lstStyle/>
                    <a:p>
                      <a:r>
                        <a:rPr lang="es-ES" sz="1050" dirty="0">
                          <a:latin typeface="Montserrat" pitchFamily="2" charset="0"/>
                        </a:rPr>
                        <a:t>FORM ATRIBUTOS</a:t>
                      </a:r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latin typeface="Montserrat" pitchFamily="2" charset="0"/>
                        </a:rPr>
                        <a:t>EJEMPLO</a:t>
                      </a:r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50" dirty="0">
                          <a:latin typeface="Montserrat" pitchFamily="2" charset="0"/>
                        </a:rPr>
                        <a:t>DESCRIPCIÓN</a:t>
                      </a:r>
                      <a:endParaRPr lang="es-ES_tradnl" sz="105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517355"/>
                  </a:ext>
                </a:extLst>
              </a:tr>
              <a:tr h="588456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ACTION</a:t>
                      </a:r>
                      <a:endParaRPr lang="es-ES_tradnl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sym typeface="Arial"/>
                        </a:rPr>
                        <a:t>&lt;form method="POST" action="/Pagina1.html“&gt;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Especifica donde enviar los datos del formulario cuando se envía el formulario.</a:t>
                      </a:r>
                    </a:p>
                    <a:p>
                      <a:pPr algn="l"/>
                      <a:endParaRPr lang="es-ES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algn="l"/>
                      <a:endParaRPr lang="es-ES_tradnl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9701619"/>
                  </a:ext>
                </a:extLst>
              </a:tr>
              <a:tr h="46053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NAME</a:t>
                      </a:r>
                      <a:endParaRPr lang="es-ES_tradnl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sym typeface="Arial"/>
                        </a:rPr>
                        <a:t>&lt;form name="</a:t>
                      </a:r>
                      <a:r>
                        <a:rPr lang="en-U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sym typeface="Arial"/>
                        </a:rPr>
                        <a:t>formulario</a:t>
                      </a:r>
                      <a:r>
                        <a:rPr lang="en-US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sym typeface="Arial"/>
                        </a:rPr>
                        <a:t>" &gt;</a:t>
                      </a:r>
                      <a:endParaRPr lang="es-ES_tradnl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_tradnl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Especifica el nombre del formulario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_tradnl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algn="l"/>
                      <a:endParaRPr lang="es-ES_tradnl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194857"/>
                  </a:ext>
                </a:extLst>
              </a:tr>
              <a:tr h="427872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NOVALIDATE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sym typeface="Arial"/>
                        </a:rPr>
                        <a:t>&lt;form </a:t>
                      </a:r>
                      <a:r>
                        <a:rPr lang="en-U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sym typeface="Arial"/>
                        </a:rPr>
                        <a:t>novalidate</a:t>
                      </a:r>
                      <a:r>
                        <a:rPr lang="en-US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sym typeface="Arial"/>
                        </a:rPr>
                        <a:t> &gt;</a:t>
                      </a:r>
                      <a:endParaRPr lang="es-ES_tradnl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Especifica que el formulario no debería ser validado cuando envíe los datos (por ende, no 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comprabará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requisitos mínimos, 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patterns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etc...)</a:t>
                      </a:r>
                      <a:endParaRPr lang="es-ES_tradnl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8606830"/>
                  </a:ext>
                </a:extLst>
              </a:tr>
              <a:tr h="332606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AUTOCOMPLETE=“ON“ //</a:t>
                      </a:r>
                    </a:p>
                    <a:p>
                      <a:pPr algn="ctr"/>
                      <a:r>
                        <a:rPr lang="es-ES_tradnl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“OFF"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sym typeface="Arial"/>
                        </a:rPr>
                        <a:t>&lt;form autocomplete="on"&gt;  ||  &lt;form autocomplete="off"&gt;</a:t>
                      </a:r>
                      <a:endParaRPr lang="es-ES_tradnl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_tradnl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Especifica si un formulario debe autocompletarse o no</a:t>
                      </a:r>
                    </a:p>
                    <a:p>
                      <a:pPr algn="l"/>
                      <a:endParaRPr lang="es-ES_tradnl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200672"/>
                  </a:ext>
                </a:extLst>
              </a:tr>
              <a:tr h="204680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>
                              <a:lumMod val="10000"/>
                            </a:schemeClr>
                          </a:solidFill>
                          <a:sym typeface="Arial"/>
                        </a:rPr>
                        <a:t>&lt;form method=“post" &gt;</a:t>
                      </a:r>
                      <a:endParaRPr lang="es-ES_tradnl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Especifica el método que usará para el envío de datos</a:t>
                      </a:r>
                      <a:endParaRPr lang="es-ES_tradnl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8397523"/>
                  </a:ext>
                </a:extLst>
              </a:tr>
              <a:tr h="332606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TARGET</a:t>
                      </a:r>
                      <a:endParaRPr lang="es-ES_tradnl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&lt;</a:t>
                      </a:r>
                      <a:r>
                        <a:rPr lang="es-ES_tradnl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form</a:t>
                      </a:r>
                      <a:r>
                        <a:rPr lang="es-ES_tradnl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target="_</a:t>
                      </a:r>
                      <a:r>
                        <a:rPr lang="es-ES_tradnl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blank</a:t>
                      </a:r>
                      <a:r>
                        <a:rPr lang="es-ES_tradnl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"&gt;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Especifica donde se mostrará la respuesta después de enviar el formulario [_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blank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] [_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self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] [_top] [_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parent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]</a:t>
                      </a:r>
                      <a:endParaRPr lang="es-ES_tradnl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5024728"/>
                  </a:ext>
                </a:extLst>
              </a:tr>
              <a:tr h="307654">
                <a:tc>
                  <a:txBody>
                    <a:bodyPr/>
                    <a:lstStyle/>
                    <a:p>
                      <a:pPr algn="ctr"/>
                      <a:r>
                        <a:rPr lang="es-ES_tradnl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ENCTYPE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&lt;form </a:t>
                      </a:r>
                      <a:r>
                        <a:rPr lang="en-U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enctype</a:t>
                      </a:r>
                      <a:r>
                        <a:rPr lang="en-U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="multipart/form-data"&gt;</a:t>
                      </a:r>
                      <a:endParaRPr lang="es-ES_tradnl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Especifica si los datos del formulario deberían enviarse codificados al servidor (Solo con el método post) [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text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plain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| 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multipart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form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-data | | 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application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/x-www-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form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-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urlencoded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]</a:t>
                      </a:r>
                      <a:endParaRPr lang="es-ES_tradnl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184779"/>
                  </a:ext>
                </a:extLst>
              </a:tr>
              <a:tr h="20468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REL</a:t>
                      </a:r>
                      <a:endParaRPr lang="es-ES_tradnl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&lt;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form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s-ES" sz="7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action</a:t>
                      </a:r>
                      <a:r>
                        <a:rPr lang="es-ES" sz="7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="https://google.com" 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rel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="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external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noreferrer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Los datos del formulario son enviados a una URL externa [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nofollow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| 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noopener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| 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noreferrer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| 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external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| 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author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| 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help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|  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license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| 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prev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| 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next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|  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bookmark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| 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search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| </a:t>
                      </a:r>
                      <a:r>
                        <a:rPr lang="es-ES" sz="10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alternate</a:t>
                      </a:r>
                      <a:r>
                        <a:rPr lang="es-ES" sz="10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| tag ]</a:t>
                      </a:r>
                      <a:endParaRPr lang="es-ES_tradnl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0909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776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FORM CARACTERÍSTICAS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DA1389-E714-40F0-AA4F-E85F585EEA7E}"/>
              </a:ext>
            </a:extLst>
          </p:cNvPr>
          <p:cNvSpPr txBox="1"/>
          <p:nvPr/>
        </p:nvSpPr>
        <p:spPr>
          <a:xfrm>
            <a:off x="474220" y="408182"/>
            <a:ext cx="3775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Montserrat" pitchFamily="2" charset="0"/>
              </a:rPr>
              <a:t>ESPECIFICACIONES REL</a:t>
            </a:r>
            <a:endParaRPr lang="es-ES_tradnl" b="1" dirty="0">
              <a:latin typeface="Montserrat" pitchFamily="2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D27911C-E204-4909-81E4-7792462E1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445103"/>
              </p:ext>
            </p:extLst>
          </p:nvPr>
        </p:nvGraphicFramePr>
        <p:xfrm>
          <a:off x="5351928" y="715959"/>
          <a:ext cx="3376959" cy="1834309"/>
        </p:xfrm>
        <a:graphic>
          <a:graphicData uri="http://schemas.openxmlformats.org/drawingml/2006/table">
            <a:tbl>
              <a:tblPr/>
              <a:tblGrid>
                <a:gridCol w="1077753">
                  <a:extLst>
                    <a:ext uri="{9D8B030D-6E8A-4147-A177-3AD203B41FA5}">
                      <a16:colId xmlns:a16="http://schemas.microsoft.com/office/drawing/2014/main" val="180638064"/>
                    </a:ext>
                  </a:extLst>
                </a:gridCol>
                <a:gridCol w="2299206">
                  <a:extLst>
                    <a:ext uri="{9D8B030D-6E8A-4147-A177-3AD203B41FA5}">
                      <a16:colId xmlns:a16="http://schemas.microsoft.com/office/drawing/2014/main" val="3580677480"/>
                    </a:ext>
                  </a:extLst>
                </a:gridCol>
              </a:tblGrid>
              <a:tr h="244574">
                <a:tc>
                  <a:txBody>
                    <a:bodyPr/>
                    <a:lstStyle/>
                    <a:p>
                      <a:pPr algn="l" fontAlgn="t"/>
                      <a:r>
                        <a:rPr lang="es-ES_tradnl" sz="700" b="0" cap="all" dirty="0">
                          <a:effectLst/>
                        </a:rPr>
                        <a:t>VALUE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_tradnl" sz="700" b="0" cap="all">
                          <a:effectLst/>
                        </a:rPr>
                        <a:t>DESCRIPTION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525146"/>
                  </a:ext>
                </a:extLst>
              </a:tr>
              <a:tr h="415777">
                <a:tc>
                  <a:txBody>
                    <a:bodyPr/>
                    <a:lstStyle/>
                    <a:p>
                      <a:pPr fontAlgn="t"/>
                      <a:r>
                        <a:rPr lang="es-ES_tradnl" sz="700" u="sng" dirty="0" err="1">
                          <a:solidFill>
                            <a:srgbClr val="B88883"/>
                          </a:solidFill>
                          <a:effectLst/>
                          <a:latin typeface="SFMono-Regular"/>
                        </a:rPr>
                        <a:t>application</a:t>
                      </a:r>
                      <a:r>
                        <a:rPr lang="es-ES_tradnl" sz="700" u="sng" dirty="0">
                          <a:solidFill>
                            <a:srgbClr val="B88883"/>
                          </a:solidFill>
                          <a:effectLst/>
                          <a:latin typeface="SFMono-Regular"/>
                        </a:rPr>
                        <a:t>/x-www-</a:t>
                      </a:r>
                      <a:r>
                        <a:rPr lang="es-ES_tradnl" sz="700" u="sng" dirty="0" err="1">
                          <a:solidFill>
                            <a:srgbClr val="B88883"/>
                          </a:solidFill>
                          <a:effectLst/>
                          <a:latin typeface="SFMono-Regular"/>
                        </a:rPr>
                        <a:t>form</a:t>
                      </a:r>
                      <a:r>
                        <a:rPr lang="es-ES_tradnl" sz="700" u="sng" dirty="0">
                          <a:solidFill>
                            <a:srgbClr val="B88883"/>
                          </a:solidFill>
                          <a:effectLst/>
                          <a:latin typeface="SFMono-Regular"/>
                        </a:rPr>
                        <a:t>-</a:t>
                      </a:r>
                      <a:r>
                        <a:rPr lang="es-ES_tradnl" sz="700" u="sng" dirty="0" err="1">
                          <a:solidFill>
                            <a:srgbClr val="B88883"/>
                          </a:solidFill>
                          <a:effectLst/>
                          <a:latin typeface="SFMono-Regular"/>
                        </a:rPr>
                        <a:t>urlencoded</a:t>
                      </a:r>
                      <a:endParaRPr lang="es-ES_tradnl" sz="700" u="sng" dirty="0">
                        <a:solidFill>
                          <a:srgbClr val="B88883"/>
                        </a:solidFill>
                        <a:effectLst/>
                        <a:latin typeface="SFMono-Regular"/>
                      </a:endParaRP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dirty="0">
                          <a:effectLst/>
                        </a:rPr>
                        <a:t>The default. All form data characters are encoded before sending to the server.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125178"/>
                  </a:ext>
                </a:extLst>
              </a:tr>
              <a:tr h="586979">
                <a:tc>
                  <a:txBody>
                    <a:bodyPr/>
                    <a:lstStyle/>
                    <a:p>
                      <a:pPr fontAlgn="t"/>
                      <a:r>
                        <a:rPr lang="es-ES_tradnl" sz="700" u="sng" dirty="0" err="1">
                          <a:solidFill>
                            <a:srgbClr val="B88883"/>
                          </a:solidFill>
                          <a:effectLst/>
                          <a:latin typeface="SFMono-Regular"/>
                        </a:rPr>
                        <a:t>multipart</a:t>
                      </a:r>
                      <a:r>
                        <a:rPr lang="es-ES_tradnl" sz="700" u="sng" dirty="0">
                          <a:solidFill>
                            <a:srgbClr val="B88883"/>
                          </a:solidFill>
                          <a:effectLst/>
                          <a:latin typeface="SFMono-Regular"/>
                        </a:rPr>
                        <a:t>/</a:t>
                      </a:r>
                      <a:r>
                        <a:rPr lang="es-ES_tradnl" sz="700" u="sng" dirty="0" err="1">
                          <a:solidFill>
                            <a:srgbClr val="B88883"/>
                          </a:solidFill>
                          <a:effectLst/>
                          <a:latin typeface="SFMono-Regular"/>
                        </a:rPr>
                        <a:t>form</a:t>
                      </a:r>
                      <a:r>
                        <a:rPr lang="es-ES_tradnl" sz="700" u="sng" dirty="0">
                          <a:solidFill>
                            <a:srgbClr val="B88883"/>
                          </a:solidFill>
                          <a:effectLst/>
                          <a:latin typeface="SFMono-Regular"/>
                        </a:rPr>
                        <a:t>-data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dirty="0">
                          <a:effectLst/>
                        </a:rPr>
                        <a:t>Form data characters are encoded before sending to the server. This value should only be used for forms with file upload functionality, i.e. have an input type="file" element.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090296"/>
                  </a:ext>
                </a:extLst>
              </a:tr>
              <a:tr h="586979">
                <a:tc>
                  <a:txBody>
                    <a:bodyPr/>
                    <a:lstStyle/>
                    <a:p>
                      <a:pPr fontAlgn="t"/>
                      <a:r>
                        <a:rPr lang="es-ES_tradnl" sz="700" u="sng" dirty="0" err="1">
                          <a:solidFill>
                            <a:srgbClr val="B88883"/>
                          </a:solidFill>
                          <a:effectLst/>
                          <a:latin typeface="SFMono-Regular"/>
                        </a:rPr>
                        <a:t>text</a:t>
                      </a:r>
                      <a:r>
                        <a:rPr lang="es-ES_tradnl" sz="700" u="sng" dirty="0">
                          <a:solidFill>
                            <a:srgbClr val="B88883"/>
                          </a:solidFill>
                          <a:effectLst/>
                          <a:latin typeface="SFMono-Regular"/>
                        </a:rPr>
                        <a:t>/</a:t>
                      </a:r>
                      <a:r>
                        <a:rPr lang="es-ES_tradnl" sz="700" u="sng" dirty="0" err="1">
                          <a:solidFill>
                            <a:srgbClr val="B88883"/>
                          </a:solidFill>
                          <a:effectLst/>
                          <a:latin typeface="SFMono-Regular"/>
                        </a:rPr>
                        <a:t>plain</a:t>
                      </a:r>
                      <a:endParaRPr lang="es-ES_tradnl" sz="700" u="sng" dirty="0">
                        <a:solidFill>
                          <a:srgbClr val="B88883"/>
                        </a:solidFill>
                        <a:effectLst/>
                        <a:latin typeface="SFMono-Regular"/>
                      </a:endParaRP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dirty="0">
                          <a:effectLst/>
                        </a:rPr>
                        <a:t>Form data characters are </a:t>
                      </a:r>
                      <a:r>
                        <a:rPr lang="en-US" sz="700" b="0" dirty="0">
                          <a:effectLst/>
                        </a:rPr>
                        <a:t>not</a:t>
                      </a:r>
                      <a:r>
                        <a:rPr lang="en-US" sz="700" dirty="0">
                          <a:effectLst/>
                        </a:rPr>
                        <a:t> encoded, expect space characters are converted to a "+". This value should not be used, except for debugging purposes.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836206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F59E0E6B-7C45-4E4E-B4F8-1F49B8DA1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220" y="28253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_tradnl" altLang="es-ES_trad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_tradnl" altLang="es-ES_trad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9A4F12-D515-4A5E-A62E-1016CB8241B6}"/>
              </a:ext>
            </a:extLst>
          </p:cNvPr>
          <p:cNvSpPr txBox="1"/>
          <p:nvPr/>
        </p:nvSpPr>
        <p:spPr>
          <a:xfrm>
            <a:off x="4659406" y="390939"/>
            <a:ext cx="4069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Montserrat" pitchFamily="2" charset="0"/>
              </a:rPr>
              <a:t>ESPECIFICACIONES ENCTYPE</a:t>
            </a:r>
            <a:endParaRPr lang="es-ES_tradnl" b="1" dirty="0">
              <a:latin typeface="Montserrat" pitchFamily="2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64F1E0B4-F51F-4150-8143-A35F38DE6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40503"/>
              </p:ext>
            </p:extLst>
          </p:nvPr>
        </p:nvGraphicFramePr>
        <p:xfrm>
          <a:off x="507840" y="3305154"/>
          <a:ext cx="8143142" cy="1351728"/>
        </p:xfrm>
        <a:graphic>
          <a:graphicData uri="http://schemas.openxmlformats.org/drawingml/2006/table">
            <a:tbl>
              <a:tblPr/>
              <a:tblGrid>
                <a:gridCol w="1039550">
                  <a:extLst>
                    <a:ext uri="{9D8B030D-6E8A-4147-A177-3AD203B41FA5}">
                      <a16:colId xmlns:a16="http://schemas.microsoft.com/office/drawing/2014/main" val="3350271824"/>
                    </a:ext>
                  </a:extLst>
                </a:gridCol>
                <a:gridCol w="7103592">
                  <a:extLst>
                    <a:ext uri="{9D8B030D-6E8A-4147-A177-3AD203B41FA5}">
                      <a16:colId xmlns:a16="http://schemas.microsoft.com/office/drawing/2014/main" val="809336892"/>
                    </a:ext>
                  </a:extLst>
                </a:gridCol>
              </a:tblGrid>
              <a:tr h="225288">
                <a:tc>
                  <a:txBody>
                    <a:bodyPr/>
                    <a:lstStyle/>
                    <a:p>
                      <a:pPr algn="l" fontAlgn="t"/>
                      <a:r>
                        <a:rPr lang="es-ES_tradnl" sz="800" b="0" cap="all">
                          <a:effectLst/>
                        </a:rPr>
                        <a:t>VALUE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_tradnl" sz="800" b="0" cap="all">
                          <a:effectLst/>
                        </a:rPr>
                        <a:t>DESCRIPTION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053736"/>
                  </a:ext>
                </a:extLst>
              </a:tr>
              <a:tr h="225288">
                <a:tc>
                  <a:txBody>
                    <a:bodyPr/>
                    <a:lstStyle/>
                    <a:p>
                      <a:pPr fontAlgn="t"/>
                      <a:r>
                        <a:rPr lang="es-ES_tradnl" sz="800">
                          <a:solidFill>
                            <a:srgbClr val="B88883"/>
                          </a:solidFill>
                          <a:effectLst/>
                          <a:latin typeface="SFMono-Regular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_self</a:t>
                      </a:r>
                      <a:endParaRPr lang="es-ES_tradnl" sz="800">
                        <a:solidFill>
                          <a:srgbClr val="B88883"/>
                        </a:solidFill>
                        <a:effectLst/>
                      </a:endParaRP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dirty="0">
                          <a:effectLst/>
                        </a:rPr>
                        <a:t>Opens the page in the same tab/window. This is the default.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17663"/>
                  </a:ext>
                </a:extLst>
              </a:tr>
              <a:tr h="225288">
                <a:tc>
                  <a:txBody>
                    <a:bodyPr/>
                    <a:lstStyle/>
                    <a:p>
                      <a:pPr fontAlgn="t"/>
                      <a:r>
                        <a:rPr lang="es-ES_tradnl" sz="800">
                          <a:solidFill>
                            <a:srgbClr val="B88883"/>
                          </a:solidFill>
                          <a:effectLst/>
                          <a:latin typeface="SFMono-Regular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_blank</a:t>
                      </a:r>
                      <a:endParaRPr lang="es-ES_tradnl" sz="800">
                        <a:solidFill>
                          <a:srgbClr val="B88883"/>
                        </a:solidFill>
                        <a:effectLst/>
                      </a:endParaRP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dirty="0">
                          <a:effectLst/>
                        </a:rPr>
                        <a:t>Opens the page </a:t>
                      </a:r>
                      <a:r>
                        <a:rPr lang="en-US" sz="800" dirty="0">
                          <a:effectLst/>
                          <a:latin typeface="SFMono-Regular"/>
                        </a:rPr>
                        <a:t>in</a:t>
                      </a:r>
                      <a:r>
                        <a:rPr lang="en-US" sz="800" dirty="0">
                          <a:effectLst/>
                        </a:rPr>
                        <a:t> a new tab.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348206"/>
                  </a:ext>
                </a:extLst>
              </a:tr>
              <a:tr h="225288">
                <a:tc>
                  <a:txBody>
                    <a:bodyPr/>
                    <a:lstStyle/>
                    <a:p>
                      <a:pPr fontAlgn="t"/>
                      <a:r>
                        <a:rPr lang="es-ES_tradnl" sz="800">
                          <a:solidFill>
                            <a:srgbClr val="B88883"/>
                          </a:solidFill>
                          <a:effectLst/>
                          <a:latin typeface="SFMono-Regular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_parent</a:t>
                      </a:r>
                      <a:endParaRPr lang="es-ES_tradnl" sz="800">
                        <a:solidFill>
                          <a:srgbClr val="B88883"/>
                        </a:solidFill>
                        <a:effectLst/>
                      </a:endParaRP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Opens the page in the parent iframe. In the same iframe if there is no parent.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990141"/>
                  </a:ext>
                </a:extLst>
              </a:tr>
              <a:tr h="225288">
                <a:tc>
                  <a:txBody>
                    <a:bodyPr/>
                    <a:lstStyle/>
                    <a:p>
                      <a:pPr fontAlgn="t"/>
                      <a:r>
                        <a:rPr lang="es-ES_tradnl" sz="800">
                          <a:solidFill>
                            <a:srgbClr val="B88883"/>
                          </a:solidFill>
                          <a:effectLst/>
                          <a:latin typeface="SFMono-Regular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_top</a:t>
                      </a:r>
                      <a:endParaRPr lang="es-ES_tradnl" sz="800">
                        <a:solidFill>
                          <a:srgbClr val="B88883"/>
                        </a:solidFill>
                        <a:effectLst/>
                      </a:endParaRP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Opens the page in the topmost part of the iframe. In the same iframe if there is no topmost.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102162"/>
                  </a:ext>
                </a:extLst>
              </a:tr>
              <a:tr h="225288">
                <a:tc>
                  <a:txBody>
                    <a:bodyPr/>
                    <a:lstStyle/>
                    <a:p>
                      <a:pPr fontAlgn="t"/>
                      <a:r>
                        <a:rPr lang="es-ES_tradnl" sz="800" i="1" dirty="0" err="1">
                          <a:solidFill>
                            <a:srgbClr val="B88883"/>
                          </a:solidFill>
                          <a:effectLst/>
                          <a:latin typeface="SFMono-Regular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framename</a:t>
                      </a:r>
                      <a:endParaRPr lang="es-ES_tradnl" sz="800" dirty="0">
                        <a:solidFill>
                          <a:srgbClr val="B88883"/>
                        </a:solidFill>
                        <a:effectLst/>
                      </a:endParaRP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dirty="0">
                          <a:effectLst/>
                        </a:rPr>
                        <a:t>Opens the page in a named </a:t>
                      </a:r>
                      <a:r>
                        <a:rPr lang="en-US" sz="800" dirty="0" err="1">
                          <a:effectLst/>
                        </a:rPr>
                        <a:t>iframe</a:t>
                      </a:r>
                      <a:r>
                        <a:rPr lang="en-US" sz="800" dirty="0">
                          <a:effectLst/>
                        </a:rPr>
                        <a:t>.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013245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6D4C419C-F557-491A-A168-2AC99457C88B}"/>
              </a:ext>
            </a:extLst>
          </p:cNvPr>
          <p:cNvSpPr txBox="1"/>
          <p:nvPr/>
        </p:nvSpPr>
        <p:spPr>
          <a:xfrm>
            <a:off x="507840" y="2961957"/>
            <a:ext cx="8143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Montserrat" pitchFamily="2" charset="0"/>
              </a:rPr>
              <a:t>ESPECIFICACIONES TARGET</a:t>
            </a:r>
            <a:endParaRPr lang="es-ES_tradnl" b="1" dirty="0">
              <a:latin typeface="Montserrat" pitchFamily="2" charset="0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D69C1707-776D-4512-BFBC-34641ED14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330378"/>
              </p:ext>
            </p:extLst>
          </p:nvPr>
        </p:nvGraphicFramePr>
        <p:xfrm>
          <a:off x="493018" y="709695"/>
          <a:ext cx="4643758" cy="2125613"/>
        </p:xfrm>
        <a:graphic>
          <a:graphicData uri="http://schemas.openxmlformats.org/drawingml/2006/table">
            <a:tbl>
              <a:tblPr/>
              <a:tblGrid>
                <a:gridCol w="691624">
                  <a:extLst>
                    <a:ext uri="{9D8B030D-6E8A-4147-A177-3AD203B41FA5}">
                      <a16:colId xmlns:a16="http://schemas.microsoft.com/office/drawing/2014/main" val="2042477791"/>
                    </a:ext>
                  </a:extLst>
                </a:gridCol>
                <a:gridCol w="3952134">
                  <a:extLst>
                    <a:ext uri="{9D8B030D-6E8A-4147-A177-3AD203B41FA5}">
                      <a16:colId xmlns:a16="http://schemas.microsoft.com/office/drawing/2014/main" val="1469316692"/>
                    </a:ext>
                  </a:extLst>
                </a:gridCol>
              </a:tblGrid>
              <a:tr h="172853">
                <a:tc>
                  <a:txBody>
                    <a:bodyPr/>
                    <a:lstStyle/>
                    <a:p>
                      <a:pPr algn="l" fontAlgn="t"/>
                      <a:r>
                        <a:rPr lang="es-ES_tradnl" sz="700" b="0" cap="all">
                          <a:effectLst/>
                        </a:rPr>
                        <a:t>VALUE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_tradnl" sz="700" b="0" cap="all" dirty="0">
                          <a:effectLst/>
                        </a:rPr>
                        <a:t>DESCRIPTION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875233"/>
                  </a:ext>
                </a:extLst>
              </a:tr>
              <a:tr h="280049">
                <a:tc>
                  <a:txBody>
                    <a:bodyPr/>
                    <a:lstStyle/>
                    <a:p>
                      <a:pPr fontAlgn="t"/>
                      <a:r>
                        <a:rPr lang="es-ES_tradnl" sz="700">
                          <a:solidFill>
                            <a:srgbClr val="B88883"/>
                          </a:solidFill>
                          <a:effectLst/>
                          <a:latin typeface="SFMono-Regular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nofollow</a:t>
                      </a:r>
                      <a:endParaRPr lang="es-ES_tradnl" sz="700" dirty="0">
                        <a:solidFill>
                          <a:srgbClr val="B88883"/>
                        </a:solidFill>
                        <a:effectLst/>
                      </a:endParaRP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>
                          <a:effectLst/>
                        </a:rPr>
                        <a:t>Specifies the link is not endorsed or is not controlled by the current page's author. Search engines often ignore links flagged as nofollow.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245264"/>
                  </a:ext>
                </a:extLst>
              </a:tr>
              <a:tr h="280049">
                <a:tc>
                  <a:txBody>
                    <a:bodyPr/>
                    <a:lstStyle/>
                    <a:p>
                      <a:pPr fontAlgn="t"/>
                      <a:r>
                        <a:rPr lang="es-ES_tradnl" sz="700">
                          <a:solidFill>
                            <a:srgbClr val="B88883"/>
                          </a:solidFill>
                          <a:effectLst/>
                          <a:latin typeface="SFMono-Regular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noopener</a:t>
                      </a:r>
                      <a:endParaRPr lang="es-ES_tradnl" sz="700">
                        <a:solidFill>
                          <a:srgbClr val="B88883"/>
                        </a:solidFill>
                        <a:effectLst/>
                      </a:endParaRP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dirty="0">
                          <a:effectLst/>
                        </a:rPr>
                        <a:t>No context or information about the current page is sent to the linked page. Used for untrusted links to avoid tampering with the current page.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786386"/>
                  </a:ext>
                </a:extLst>
              </a:tr>
              <a:tr h="172853">
                <a:tc>
                  <a:txBody>
                    <a:bodyPr/>
                    <a:lstStyle/>
                    <a:p>
                      <a:pPr fontAlgn="t"/>
                      <a:r>
                        <a:rPr lang="es-ES_tradnl" sz="700">
                          <a:solidFill>
                            <a:srgbClr val="B88883"/>
                          </a:solidFill>
                          <a:effectLst/>
                          <a:latin typeface="SFMono-Regular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noreferrer</a:t>
                      </a:r>
                      <a:endParaRPr lang="es-ES_tradnl" sz="700">
                        <a:solidFill>
                          <a:srgbClr val="B88883"/>
                        </a:solidFill>
                        <a:effectLst/>
                      </a:endParaRP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dirty="0">
                          <a:effectLst/>
                        </a:rPr>
                        <a:t>Prevents the browser from sending </a:t>
                      </a:r>
                      <a:r>
                        <a:rPr lang="en-US" sz="700" i="1" dirty="0">
                          <a:effectLst/>
                        </a:rPr>
                        <a:t>referrer</a:t>
                      </a:r>
                      <a:r>
                        <a:rPr lang="en-US" sz="700" dirty="0">
                          <a:effectLst/>
                        </a:rPr>
                        <a:t> data about the current page.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61455"/>
                  </a:ext>
                </a:extLst>
              </a:tr>
              <a:tr h="280049">
                <a:tc>
                  <a:txBody>
                    <a:bodyPr/>
                    <a:lstStyle/>
                    <a:p>
                      <a:pPr fontAlgn="t"/>
                      <a:r>
                        <a:rPr lang="es-ES_tradnl" sz="700" dirty="0" err="1">
                          <a:solidFill>
                            <a:srgbClr val="B88883"/>
                          </a:solidFill>
                          <a:effectLst/>
                          <a:latin typeface="SFMono-Regular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external</a:t>
                      </a:r>
                      <a:endParaRPr lang="es-ES_tradnl" sz="700" dirty="0">
                        <a:solidFill>
                          <a:srgbClr val="B88883"/>
                        </a:solidFill>
                        <a:effectLst/>
                      </a:endParaRP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dirty="0">
                          <a:effectLst/>
                        </a:rPr>
                        <a:t>Indicates the link is to a page outside the current site (different domain). Applies to: a, area, form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900584"/>
                  </a:ext>
                </a:extLst>
              </a:tr>
              <a:tr h="172853">
                <a:tc>
                  <a:txBody>
                    <a:bodyPr/>
                    <a:lstStyle/>
                    <a:p>
                      <a:pPr fontAlgn="t"/>
                      <a:r>
                        <a:rPr lang="es-ES_tradnl" sz="700">
                          <a:solidFill>
                            <a:srgbClr val="B88883"/>
                          </a:solidFill>
                          <a:effectLst/>
                          <a:latin typeface="SFMono-Regular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help</a:t>
                      </a:r>
                      <a:endParaRPr lang="es-ES_tradnl" sz="700">
                        <a:solidFill>
                          <a:srgbClr val="B88883"/>
                        </a:solidFill>
                        <a:effectLst/>
                      </a:endParaRP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>
                          <a:effectLst/>
                        </a:rPr>
                        <a:t>Specifies the link is to a help page.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178783"/>
                  </a:ext>
                </a:extLst>
              </a:tr>
              <a:tr h="172853">
                <a:tc>
                  <a:txBody>
                    <a:bodyPr/>
                    <a:lstStyle/>
                    <a:p>
                      <a:pPr fontAlgn="t"/>
                      <a:r>
                        <a:rPr lang="es-ES_tradnl" sz="700">
                          <a:solidFill>
                            <a:srgbClr val="B88883"/>
                          </a:solidFill>
                          <a:effectLst/>
                          <a:latin typeface="SFMono-Regular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license</a:t>
                      </a:r>
                      <a:endParaRPr lang="es-ES_tradnl" sz="700">
                        <a:solidFill>
                          <a:srgbClr val="B88883"/>
                        </a:solidFill>
                        <a:effectLst/>
                      </a:endParaRP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>
                          <a:effectLst/>
                        </a:rPr>
                        <a:t>Specifies the link is to a page with licensing information.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327149"/>
                  </a:ext>
                </a:extLst>
              </a:tr>
              <a:tr h="172853">
                <a:tc>
                  <a:txBody>
                    <a:bodyPr/>
                    <a:lstStyle/>
                    <a:p>
                      <a:pPr fontAlgn="t"/>
                      <a:r>
                        <a:rPr lang="es-ES_tradnl" sz="700">
                          <a:solidFill>
                            <a:srgbClr val="B88883"/>
                          </a:solidFill>
                          <a:effectLst/>
                          <a:latin typeface="SFMono-Regular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prev</a:t>
                      </a:r>
                      <a:endParaRPr lang="es-ES_tradnl" sz="700">
                        <a:solidFill>
                          <a:srgbClr val="B88883"/>
                        </a:solidFill>
                        <a:effectLst/>
                      </a:endParaRP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dirty="0">
                          <a:effectLst/>
                        </a:rPr>
                        <a:t>Specifies the previous page in a series of pages.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89171"/>
                  </a:ext>
                </a:extLst>
              </a:tr>
              <a:tr h="172853">
                <a:tc>
                  <a:txBody>
                    <a:bodyPr/>
                    <a:lstStyle/>
                    <a:p>
                      <a:pPr fontAlgn="t"/>
                      <a:r>
                        <a:rPr lang="es-ES_tradnl" sz="700" dirty="0" err="1">
                          <a:solidFill>
                            <a:srgbClr val="B88883"/>
                          </a:solidFill>
                          <a:effectLst/>
                          <a:latin typeface="SFMono-Regular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next</a:t>
                      </a:r>
                      <a:endParaRPr lang="es-ES_tradnl" sz="700" dirty="0">
                        <a:solidFill>
                          <a:srgbClr val="B88883"/>
                        </a:solidFill>
                        <a:effectLst/>
                      </a:endParaRP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>
                          <a:effectLst/>
                        </a:rPr>
                        <a:t>Specifies the next page in a series of pages.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299199"/>
                  </a:ext>
                </a:extLst>
              </a:tr>
              <a:tr h="172853">
                <a:tc>
                  <a:txBody>
                    <a:bodyPr/>
                    <a:lstStyle/>
                    <a:p>
                      <a:pPr fontAlgn="t"/>
                      <a:r>
                        <a:rPr lang="es-ES_tradnl" sz="700" dirty="0" err="1">
                          <a:solidFill>
                            <a:srgbClr val="B88883"/>
                          </a:solidFill>
                          <a:effectLst/>
                          <a:latin typeface="SFMono-Regular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search</a:t>
                      </a:r>
                      <a:endParaRPr lang="es-ES_tradnl" sz="700" dirty="0">
                        <a:solidFill>
                          <a:srgbClr val="B88883"/>
                        </a:solidFill>
                        <a:effectLst/>
                      </a:endParaRP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700" dirty="0">
                          <a:effectLst/>
                        </a:rPr>
                        <a:t>Specifies the link is to a search page for the current page.</a:t>
                      </a:r>
                    </a:p>
                  </a:txBody>
                  <a:tcPr marL="74676" marR="74676" marT="37338" marB="373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468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047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EVENTOS HTML</a:t>
            </a:r>
            <a:endParaRPr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RESPECTO A VERSIONES ANTERIORES DE HTML</a:t>
            </a:r>
            <a:endParaRPr dirty="0"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3858675" y="528407"/>
            <a:ext cx="14265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13682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ATRIBUTOS DE INPUTS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93A44803-88D4-455B-94BF-486F68F38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747603"/>
              </p:ext>
            </p:extLst>
          </p:nvPr>
        </p:nvGraphicFramePr>
        <p:xfrm>
          <a:off x="474220" y="734498"/>
          <a:ext cx="3846320" cy="3995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01">
                  <a:extLst>
                    <a:ext uri="{9D8B030D-6E8A-4147-A177-3AD203B41FA5}">
                      <a16:colId xmlns:a16="http://schemas.microsoft.com/office/drawing/2014/main" val="1642693620"/>
                    </a:ext>
                  </a:extLst>
                </a:gridCol>
                <a:gridCol w="2958219">
                  <a:extLst>
                    <a:ext uri="{9D8B030D-6E8A-4147-A177-3AD203B41FA5}">
                      <a16:colId xmlns:a16="http://schemas.microsoft.com/office/drawing/2014/main" val="358873490"/>
                    </a:ext>
                  </a:extLst>
                </a:gridCol>
              </a:tblGrid>
              <a:tr h="326327">
                <a:tc>
                  <a:txBody>
                    <a:bodyPr/>
                    <a:lstStyle/>
                    <a:p>
                      <a:pPr algn="l"/>
                      <a:r>
                        <a:rPr lang="es-ES" sz="700" dirty="0">
                          <a:latin typeface="Montserrat" pitchFamily="2" charset="0"/>
                        </a:rPr>
                        <a:t>Tipos de Inputs</a:t>
                      </a:r>
                      <a:endParaRPr lang="es-ES_tradnl" sz="7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 dirty="0">
                          <a:latin typeface="Montserrat" pitchFamily="2" charset="0"/>
                        </a:rPr>
                        <a:t>Descripción</a:t>
                      </a:r>
                      <a:endParaRPr lang="es-ES_tradnl" sz="700" dirty="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6517355"/>
                  </a:ext>
                </a:extLst>
              </a:tr>
              <a:tr h="209001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onafterprint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after the document is printed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5984105"/>
                  </a:ext>
                </a:extLst>
              </a:tr>
              <a:tr h="209001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onbeforeprint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before the document is printed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9649629"/>
                  </a:ext>
                </a:extLst>
              </a:tr>
              <a:tr h="23862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onbeforeunload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the document is about to be unloaded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4487834"/>
                  </a:ext>
                </a:extLst>
              </a:tr>
              <a:tr h="21204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onerror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an error occurs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3138889"/>
                  </a:ext>
                </a:extLst>
              </a:tr>
              <a:tr h="23862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onhashchange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there has been changes to the anchor part of the a URL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3889090"/>
                  </a:ext>
                </a:extLst>
              </a:tr>
              <a:tr h="30903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onload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Fires after the page is finished loading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529738"/>
                  </a:ext>
                </a:extLst>
              </a:tr>
              <a:tr h="21204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onmessage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the message is triggered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2137634"/>
                  </a:ext>
                </a:extLst>
              </a:tr>
              <a:tr h="22515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onoffline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the browser starts to work offline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1507836"/>
                  </a:ext>
                </a:extLst>
              </a:tr>
              <a:tr h="329851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ononline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the browser starts to work online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2567825"/>
                  </a:ext>
                </a:extLst>
              </a:tr>
              <a:tr h="22515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onpagehide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a user navigates away from a page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1901149"/>
                  </a:ext>
                </a:extLst>
              </a:tr>
              <a:tr h="21204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onpageshow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a user navigates to a page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2796950"/>
                  </a:ext>
                </a:extLst>
              </a:tr>
              <a:tr h="21204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onpopstate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the window's history changes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2511007"/>
                  </a:ext>
                </a:extLst>
              </a:tr>
              <a:tr h="12441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onresize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Fires when the browser window is resized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587863"/>
                  </a:ext>
                </a:extLst>
              </a:tr>
              <a:tr h="22515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onstorage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a Web Storage area is updated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8932395"/>
                  </a:ext>
                </a:extLst>
              </a:tr>
              <a:tr h="23862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onunload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Fires once a page has unloaded (or the browser window has been closed)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6321274"/>
                  </a:ext>
                </a:extLst>
              </a:tr>
              <a:tr h="12441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onafterprint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after the document is printed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088496"/>
                  </a:ext>
                </a:extLst>
              </a:tr>
              <a:tr h="124412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onbeforeprint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before the document is printed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764975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749BE3A9-E5D0-4B9C-993C-DAF71EE3426E}"/>
              </a:ext>
            </a:extLst>
          </p:cNvPr>
          <p:cNvSpPr txBox="1"/>
          <p:nvPr/>
        </p:nvSpPr>
        <p:spPr>
          <a:xfrm>
            <a:off x="474220" y="426720"/>
            <a:ext cx="3846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Montserrat" pitchFamily="2" charset="0"/>
              </a:rPr>
              <a:t>WINDOWS EVENTS ATTRIBUTES</a:t>
            </a:r>
            <a:endParaRPr lang="es-ES_tradnl" b="1" dirty="0">
              <a:latin typeface="Montserrat" pitchFamily="2" charset="0"/>
            </a:endParaRPr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B158F3BA-E207-47EF-924E-615E2BC2E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365800"/>
              </p:ext>
            </p:extLst>
          </p:nvPr>
        </p:nvGraphicFramePr>
        <p:xfrm>
          <a:off x="4823460" y="734499"/>
          <a:ext cx="3846320" cy="2717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01">
                  <a:extLst>
                    <a:ext uri="{9D8B030D-6E8A-4147-A177-3AD203B41FA5}">
                      <a16:colId xmlns:a16="http://schemas.microsoft.com/office/drawing/2014/main" val="1642693620"/>
                    </a:ext>
                  </a:extLst>
                </a:gridCol>
                <a:gridCol w="2958219">
                  <a:extLst>
                    <a:ext uri="{9D8B030D-6E8A-4147-A177-3AD203B41FA5}">
                      <a16:colId xmlns:a16="http://schemas.microsoft.com/office/drawing/2014/main" val="358873490"/>
                    </a:ext>
                  </a:extLst>
                </a:gridCol>
              </a:tblGrid>
              <a:tr h="324239">
                <a:tc>
                  <a:txBody>
                    <a:bodyPr/>
                    <a:lstStyle/>
                    <a:p>
                      <a:pPr algn="l"/>
                      <a:r>
                        <a:rPr lang="es-ES" sz="700" dirty="0">
                          <a:latin typeface="Montserrat" pitchFamily="2" charset="0"/>
                        </a:rPr>
                        <a:t>Tipos de Inputs</a:t>
                      </a:r>
                      <a:endParaRPr lang="es-ES_tradnl" sz="7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 dirty="0">
                          <a:latin typeface="Montserrat" pitchFamily="2" charset="0"/>
                        </a:rPr>
                        <a:t>Descripción</a:t>
                      </a:r>
                      <a:endParaRPr lang="es-ES_tradnl" sz="700" dirty="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6517355"/>
                  </a:ext>
                </a:extLst>
              </a:tr>
              <a:tr h="20766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onblur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Fires the moment that the element loses focus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5984105"/>
                  </a:ext>
                </a:extLst>
              </a:tr>
              <a:tr h="20766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onchange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Fires the moment when the value of the element is changed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9649629"/>
                  </a:ext>
                </a:extLst>
              </a:tr>
              <a:tr h="23709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oncontextmenu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a context menu is triggered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4487834"/>
                  </a:ext>
                </a:extLst>
              </a:tr>
              <a:tr h="21069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onfocus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Fires the moment when the element gets focus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138889"/>
                  </a:ext>
                </a:extLst>
              </a:tr>
              <a:tr h="23709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oninput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an element gets user input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3889090"/>
                  </a:ext>
                </a:extLst>
              </a:tr>
              <a:tr h="30705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oninvalid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an element is invalid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529738"/>
                  </a:ext>
                </a:extLst>
              </a:tr>
              <a:tr h="21069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onreset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Fires when the Reset button in a form is clicked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2137634"/>
                  </a:ext>
                </a:extLst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onsearch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Fires when the user writes something in a search field (for &lt;input="search"&gt;)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1507836"/>
                  </a:ext>
                </a:extLst>
              </a:tr>
              <a:tr h="327740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onselect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Fires after some text has been selected in an element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2567825"/>
                  </a:ext>
                </a:extLst>
              </a:tr>
              <a:tr h="223711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Onsubmit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Fires when a form is submitted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1901149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AE904E8-84A1-452B-96D1-67EEAA5BBBFC}"/>
              </a:ext>
            </a:extLst>
          </p:cNvPr>
          <p:cNvSpPr txBox="1"/>
          <p:nvPr/>
        </p:nvSpPr>
        <p:spPr>
          <a:xfrm>
            <a:off x="4823460" y="426720"/>
            <a:ext cx="3846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Montserrat" pitchFamily="2" charset="0"/>
              </a:rPr>
              <a:t>FORM EVENTS</a:t>
            </a:r>
            <a:endParaRPr lang="es-ES_tradnl" b="1" dirty="0">
              <a:latin typeface="Montserrat" pitchFamily="2" charset="0"/>
            </a:endParaRPr>
          </a:p>
        </p:txBody>
      </p:sp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AF0BB54D-2504-4578-BE0D-96F2D5F77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891587"/>
              </p:ext>
            </p:extLst>
          </p:nvPr>
        </p:nvGraphicFramePr>
        <p:xfrm>
          <a:off x="6009080" y="3656944"/>
          <a:ext cx="2660700" cy="1007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46">
                  <a:extLst>
                    <a:ext uri="{9D8B030D-6E8A-4147-A177-3AD203B41FA5}">
                      <a16:colId xmlns:a16="http://schemas.microsoft.com/office/drawing/2014/main" val="1642693620"/>
                    </a:ext>
                  </a:extLst>
                </a:gridCol>
                <a:gridCol w="2046354">
                  <a:extLst>
                    <a:ext uri="{9D8B030D-6E8A-4147-A177-3AD203B41FA5}">
                      <a16:colId xmlns:a16="http://schemas.microsoft.com/office/drawing/2014/main" val="358873490"/>
                    </a:ext>
                  </a:extLst>
                </a:gridCol>
              </a:tblGrid>
              <a:tr h="324293">
                <a:tc>
                  <a:txBody>
                    <a:bodyPr/>
                    <a:lstStyle/>
                    <a:p>
                      <a:pPr algn="l"/>
                      <a:r>
                        <a:rPr lang="es-ES" sz="700" dirty="0">
                          <a:latin typeface="Montserrat" pitchFamily="2" charset="0"/>
                        </a:rPr>
                        <a:t>Tipos de Inputs</a:t>
                      </a:r>
                      <a:endParaRPr lang="es-ES_tradnl" sz="7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 dirty="0">
                          <a:latin typeface="Montserrat" pitchFamily="2" charset="0"/>
                        </a:rPr>
                        <a:t>Descripción</a:t>
                      </a:r>
                      <a:endParaRPr lang="es-ES_tradnl" sz="700" dirty="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6517355"/>
                  </a:ext>
                </a:extLst>
              </a:tr>
              <a:tr h="20769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oncopy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Fires when the user copies the content of an element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5984105"/>
                  </a:ext>
                </a:extLst>
              </a:tr>
              <a:tr h="20769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oncut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Fires when the user cuts the content of an element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9649629"/>
                  </a:ext>
                </a:extLst>
              </a:tr>
              <a:tr h="23713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onpaste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Fires when the user pastes some content in an element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4487834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22346E18-BF80-47AE-BD41-28F4A7991662}"/>
              </a:ext>
            </a:extLst>
          </p:cNvPr>
          <p:cNvSpPr txBox="1"/>
          <p:nvPr/>
        </p:nvSpPr>
        <p:spPr>
          <a:xfrm>
            <a:off x="4320540" y="3981855"/>
            <a:ext cx="1764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Montserrat" pitchFamily="2" charset="0"/>
              </a:rPr>
              <a:t>CLIPBOARD EVENTS </a:t>
            </a:r>
            <a:endParaRPr lang="es-ES_tradnl" b="1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81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ATRIBUTOS DE INPUTS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9BE3A9-E5D0-4B9C-993C-DAF71EE3426E}"/>
              </a:ext>
            </a:extLst>
          </p:cNvPr>
          <p:cNvSpPr txBox="1"/>
          <p:nvPr/>
        </p:nvSpPr>
        <p:spPr>
          <a:xfrm>
            <a:off x="474220" y="426720"/>
            <a:ext cx="3846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Montserrat" pitchFamily="2" charset="0"/>
              </a:rPr>
              <a:t>MOUSE EVENTS</a:t>
            </a:r>
            <a:endParaRPr lang="es-ES_tradnl" b="1" dirty="0">
              <a:latin typeface="Montserrat" pitchFamily="2" charset="0"/>
            </a:endParaRPr>
          </a:p>
        </p:txBody>
      </p:sp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B158F3BA-E207-47EF-924E-615E2BC2E957}"/>
              </a:ext>
            </a:extLst>
          </p:cNvPr>
          <p:cNvGraphicFramePr>
            <a:graphicFrameLocks noGrp="1"/>
          </p:cNvGraphicFramePr>
          <p:nvPr/>
        </p:nvGraphicFramePr>
        <p:xfrm>
          <a:off x="4823460" y="734498"/>
          <a:ext cx="3846320" cy="2633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01">
                  <a:extLst>
                    <a:ext uri="{9D8B030D-6E8A-4147-A177-3AD203B41FA5}">
                      <a16:colId xmlns:a16="http://schemas.microsoft.com/office/drawing/2014/main" val="1642693620"/>
                    </a:ext>
                  </a:extLst>
                </a:gridCol>
                <a:gridCol w="2958219">
                  <a:extLst>
                    <a:ext uri="{9D8B030D-6E8A-4147-A177-3AD203B41FA5}">
                      <a16:colId xmlns:a16="http://schemas.microsoft.com/office/drawing/2014/main" val="358873490"/>
                    </a:ext>
                  </a:extLst>
                </a:gridCol>
              </a:tblGrid>
              <a:tr h="394243">
                <a:tc>
                  <a:txBody>
                    <a:bodyPr/>
                    <a:lstStyle/>
                    <a:p>
                      <a:pPr algn="l"/>
                      <a:r>
                        <a:rPr lang="es-ES" sz="700" dirty="0">
                          <a:latin typeface="Montserrat" pitchFamily="2" charset="0"/>
                        </a:rPr>
                        <a:t>Tipos de Inputs</a:t>
                      </a:r>
                      <a:endParaRPr lang="es-ES_tradnl" sz="7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 dirty="0">
                          <a:latin typeface="Montserrat" pitchFamily="2" charset="0"/>
                        </a:rPr>
                        <a:t>Descripción</a:t>
                      </a:r>
                      <a:endParaRPr lang="es-ES_tradnl" sz="700" dirty="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6517355"/>
                  </a:ext>
                </a:extLst>
              </a:tr>
              <a:tr h="252499">
                <a:tc>
                  <a:txBody>
                    <a:bodyPr/>
                    <a:lstStyle/>
                    <a:p>
                      <a:pPr lvl="1"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ondrag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an element is dragged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5984105"/>
                  </a:ext>
                </a:extLst>
              </a:tr>
              <a:tr h="252499">
                <a:tc>
                  <a:txBody>
                    <a:bodyPr/>
                    <a:lstStyle/>
                    <a:p>
                      <a:pPr lvl="1"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ondragend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at the end of a drag operation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9649629"/>
                  </a:ext>
                </a:extLst>
              </a:tr>
              <a:tr h="288289">
                <a:tc>
                  <a:txBody>
                    <a:bodyPr/>
                    <a:lstStyle/>
                    <a:p>
                      <a:pPr lvl="1" algn="ctr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ondragenter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an element has been dragged to a valid drop target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4487834"/>
                  </a:ext>
                </a:extLst>
              </a:tr>
              <a:tr h="256179">
                <a:tc>
                  <a:txBody>
                    <a:bodyPr/>
                    <a:lstStyle/>
                    <a:p>
                      <a:pPr lvl="1" algn="ctr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ondragleave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an element leaves a valid drop target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3138889"/>
                  </a:ext>
                </a:extLst>
              </a:tr>
              <a:tr h="288289">
                <a:tc>
                  <a:txBody>
                    <a:bodyPr/>
                    <a:lstStyle/>
                    <a:p>
                      <a:pPr lvl="1" algn="ctr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ondragover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an element is being dragged over a valid drop target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3889090"/>
                  </a:ext>
                </a:extLst>
              </a:tr>
              <a:tr h="373353">
                <a:tc>
                  <a:txBody>
                    <a:bodyPr/>
                    <a:lstStyle/>
                    <a:p>
                      <a:pPr lvl="1" algn="ctr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ondragstart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at the start of a drag operation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529738"/>
                  </a:ext>
                </a:extLst>
              </a:tr>
              <a:tr h="256179">
                <a:tc>
                  <a:txBody>
                    <a:bodyPr/>
                    <a:lstStyle/>
                    <a:p>
                      <a:pPr lvl="1" algn="ctr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ondrop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dragged element is being dropped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2137634"/>
                  </a:ext>
                </a:extLst>
              </a:tr>
              <a:tr h="272011">
                <a:tc>
                  <a:txBody>
                    <a:bodyPr/>
                    <a:lstStyle/>
                    <a:p>
                      <a:pPr lvl="1"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onscroll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an element's scrollbar is being scrolled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1507836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AE904E8-84A1-452B-96D1-67EEAA5BBBFC}"/>
              </a:ext>
            </a:extLst>
          </p:cNvPr>
          <p:cNvSpPr txBox="1"/>
          <p:nvPr/>
        </p:nvSpPr>
        <p:spPr>
          <a:xfrm>
            <a:off x="4823460" y="426720"/>
            <a:ext cx="3846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Montserrat" pitchFamily="2" charset="0"/>
              </a:rPr>
              <a:t>DRAG EVENTS</a:t>
            </a:r>
            <a:endParaRPr lang="es-ES_tradnl" b="1" dirty="0">
              <a:latin typeface="Montserrat" pitchFamily="2" charset="0"/>
            </a:endParaRPr>
          </a:p>
        </p:txBody>
      </p:sp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94E72BDF-22EE-475F-801A-993C7DB89A3C}"/>
              </a:ext>
            </a:extLst>
          </p:cNvPr>
          <p:cNvGraphicFramePr>
            <a:graphicFrameLocks noGrp="1"/>
          </p:cNvGraphicFramePr>
          <p:nvPr/>
        </p:nvGraphicFramePr>
        <p:xfrm>
          <a:off x="6009080" y="3739953"/>
          <a:ext cx="2660700" cy="976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46">
                  <a:extLst>
                    <a:ext uri="{9D8B030D-6E8A-4147-A177-3AD203B41FA5}">
                      <a16:colId xmlns:a16="http://schemas.microsoft.com/office/drawing/2014/main" val="1642693620"/>
                    </a:ext>
                  </a:extLst>
                </a:gridCol>
                <a:gridCol w="2046354">
                  <a:extLst>
                    <a:ext uri="{9D8B030D-6E8A-4147-A177-3AD203B41FA5}">
                      <a16:colId xmlns:a16="http://schemas.microsoft.com/office/drawing/2014/main" val="358873490"/>
                    </a:ext>
                  </a:extLst>
                </a:gridCol>
              </a:tblGrid>
              <a:tr h="324293">
                <a:tc>
                  <a:txBody>
                    <a:bodyPr/>
                    <a:lstStyle/>
                    <a:p>
                      <a:pPr algn="l"/>
                      <a:r>
                        <a:rPr lang="es-ES" sz="700" dirty="0">
                          <a:latin typeface="Montserrat" pitchFamily="2" charset="0"/>
                        </a:rPr>
                        <a:t>Tipos de Inputs</a:t>
                      </a:r>
                      <a:endParaRPr lang="es-ES_tradnl" sz="7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 dirty="0">
                          <a:latin typeface="Montserrat" pitchFamily="2" charset="0"/>
                        </a:rPr>
                        <a:t>Descripción</a:t>
                      </a:r>
                      <a:endParaRPr lang="es-ES_tradnl" sz="700" dirty="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6517355"/>
                  </a:ext>
                </a:extLst>
              </a:tr>
              <a:tr h="207698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onkeydown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Fires when a user is pressing a key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5984105"/>
                  </a:ext>
                </a:extLst>
              </a:tr>
              <a:tr h="207698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onkeypress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Fires when a user presses a key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9649629"/>
                  </a:ext>
                </a:extLst>
              </a:tr>
              <a:tr h="237138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onkeyup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Fires when a user releases a key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4487834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E73F30F-761B-41CC-8D5F-ED773F531F7E}"/>
              </a:ext>
            </a:extLst>
          </p:cNvPr>
          <p:cNvSpPr txBox="1"/>
          <p:nvPr/>
        </p:nvSpPr>
        <p:spPr>
          <a:xfrm>
            <a:off x="4320540" y="4081813"/>
            <a:ext cx="168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Montserrat" pitchFamily="2" charset="0"/>
              </a:rPr>
              <a:t>KEYBOARD EVENTS </a:t>
            </a:r>
            <a:endParaRPr lang="es-ES_tradnl" b="1" dirty="0">
              <a:latin typeface="Montserrat" pitchFamily="2" charset="0"/>
            </a:endParaRPr>
          </a:p>
        </p:txBody>
      </p:sp>
      <p:graphicFrame>
        <p:nvGraphicFramePr>
          <p:cNvPr id="12" name="Tabla 3">
            <a:extLst>
              <a:ext uri="{FF2B5EF4-FFF2-40B4-BE49-F238E27FC236}">
                <a16:creationId xmlns:a16="http://schemas.microsoft.com/office/drawing/2014/main" id="{185EA039-3F07-4FFC-AA03-5D67CDF11834}"/>
              </a:ext>
            </a:extLst>
          </p:cNvPr>
          <p:cNvGraphicFramePr>
            <a:graphicFrameLocks noGrp="1"/>
          </p:cNvGraphicFramePr>
          <p:nvPr/>
        </p:nvGraphicFramePr>
        <p:xfrm>
          <a:off x="1795680" y="3970067"/>
          <a:ext cx="2524860" cy="74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763">
                  <a:extLst>
                    <a:ext uri="{9D8B030D-6E8A-4147-A177-3AD203B41FA5}">
                      <a16:colId xmlns:a16="http://schemas.microsoft.com/office/drawing/2014/main" val="1642693620"/>
                    </a:ext>
                  </a:extLst>
                </a:gridCol>
                <a:gridCol w="1341097">
                  <a:extLst>
                    <a:ext uri="{9D8B030D-6E8A-4147-A177-3AD203B41FA5}">
                      <a16:colId xmlns:a16="http://schemas.microsoft.com/office/drawing/2014/main" val="358873490"/>
                    </a:ext>
                  </a:extLst>
                </a:gridCol>
              </a:tblGrid>
              <a:tr h="392957">
                <a:tc>
                  <a:txBody>
                    <a:bodyPr/>
                    <a:lstStyle/>
                    <a:p>
                      <a:pPr algn="l"/>
                      <a:r>
                        <a:rPr lang="es-ES" sz="700" dirty="0">
                          <a:latin typeface="Montserrat" pitchFamily="2" charset="0"/>
                        </a:rPr>
                        <a:t>Tipos de Inputs</a:t>
                      </a:r>
                      <a:endParaRPr lang="es-ES_tradnl" sz="7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 dirty="0">
                          <a:latin typeface="Montserrat" pitchFamily="2" charset="0"/>
                        </a:rPr>
                        <a:t>Descripción</a:t>
                      </a:r>
                      <a:endParaRPr lang="es-ES_tradnl" sz="700" dirty="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6517355"/>
                  </a:ext>
                </a:extLst>
              </a:tr>
              <a:tr h="348088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</a:t>
                      </a:r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ntoggle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Fires when the user opens or closes the &lt;details&gt; element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5984105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E1971556-D3D8-4B3E-A45E-50CD67B2E44A}"/>
              </a:ext>
            </a:extLst>
          </p:cNvPr>
          <p:cNvSpPr txBox="1"/>
          <p:nvPr/>
        </p:nvSpPr>
        <p:spPr>
          <a:xfrm>
            <a:off x="502290" y="4081813"/>
            <a:ext cx="127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Montserrat" pitchFamily="2" charset="0"/>
              </a:rPr>
              <a:t>MISC EVENTS </a:t>
            </a:r>
            <a:endParaRPr lang="es-ES_tradnl" b="1" dirty="0">
              <a:latin typeface="Montserrat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7C55CD-3C4D-9767-B15E-231EF7647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90" y="760969"/>
            <a:ext cx="3760524" cy="283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28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ATRIBUTOS DE INPUTS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93A44803-88D4-455B-94BF-486F68F38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299557"/>
              </p:ext>
            </p:extLst>
          </p:nvPr>
        </p:nvGraphicFramePr>
        <p:xfrm>
          <a:off x="474220" y="734497"/>
          <a:ext cx="4006340" cy="4004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049">
                  <a:extLst>
                    <a:ext uri="{9D8B030D-6E8A-4147-A177-3AD203B41FA5}">
                      <a16:colId xmlns:a16="http://schemas.microsoft.com/office/drawing/2014/main" val="1642693620"/>
                    </a:ext>
                  </a:extLst>
                </a:gridCol>
                <a:gridCol w="3081291">
                  <a:extLst>
                    <a:ext uri="{9D8B030D-6E8A-4147-A177-3AD203B41FA5}">
                      <a16:colId xmlns:a16="http://schemas.microsoft.com/office/drawing/2014/main" val="358873490"/>
                    </a:ext>
                  </a:extLst>
                </a:gridCol>
              </a:tblGrid>
              <a:tr h="473203">
                <a:tc>
                  <a:txBody>
                    <a:bodyPr/>
                    <a:lstStyle/>
                    <a:p>
                      <a:pPr algn="l"/>
                      <a:r>
                        <a:rPr lang="es-ES" sz="700" dirty="0">
                          <a:latin typeface="Montserrat" pitchFamily="2" charset="0"/>
                        </a:rPr>
                        <a:t>Tipos de Inputs</a:t>
                      </a:r>
                      <a:endParaRPr lang="es-ES_tradnl" sz="7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 dirty="0">
                          <a:latin typeface="Montserrat" pitchFamily="2" charset="0"/>
                        </a:rPr>
                        <a:t>Descripción</a:t>
                      </a:r>
                      <a:endParaRPr lang="es-ES_tradnl" sz="700" dirty="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6517355"/>
                  </a:ext>
                </a:extLst>
              </a:tr>
              <a:tr h="303070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onabort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on abort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5984105"/>
                  </a:ext>
                </a:extLst>
              </a:tr>
              <a:tr h="303070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oncanplay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a file is ready to start playing (when it has buffered enough to begin)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9649629"/>
                  </a:ext>
                </a:extLst>
              </a:tr>
              <a:tr h="346027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oncanplaythrough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a file can be played all the way to the end without pausing for buffering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4487834"/>
                  </a:ext>
                </a:extLst>
              </a:tr>
              <a:tr h="307487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oncuechange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the cue changes in a &lt;track&gt; element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3138889"/>
                  </a:ext>
                </a:extLst>
              </a:tr>
              <a:tr h="346027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ondurationchange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the length of the media changes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3889090"/>
                  </a:ext>
                </a:extLst>
              </a:tr>
              <a:tr h="44812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onemptied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something bad happens and the file is suddenly unavailable (like unexpectedly disconnects)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529738"/>
                  </a:ext>
                </a:extLst>
              </a:tr>
              <a:tr h="307487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onended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the media has reach the end (a useful event for messages like "thanks for listening")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2137634"/>
                  </a:ext>
                </a:extLst>
              </a:tr>
              <a:tr h="326490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onerror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an error occurs when the file is being loaded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1507836"/>
                  </a:ext>
                </a:extLst>
              </a:tr>
              <a:tr h="124827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onloadeddata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media data is loaded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2567825"/>
                  </a:ext>
                </a:extLst>
              </a:tr>
              <a:tr h="23942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onloadedmetadata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meta data (like dimensions and duration) are loaded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3457796"/>
                  </a:ext>
                </a:extLst>
              </a:tr>
              <a:tr h="23942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onloadstart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just as the file begins to load before anything is actually loaded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3384746"/>
                  </a:ext>
                </a:extLst>
              </a:tr>
              <a:tr h="23942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onpause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the media is paused either by the user or programmatically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8054024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749BE3A9-E5D0-4B9C-993C-DAF71EE3426E}"/>
              </a:ext>
            </a:extLst>
          </p:cNvPr>
          <p:cNvSpPr txBox="1"/>
          <p:nvPr/>
        </p:nvSpPr>
        <p:spPr>
          <a:xfrm>
            <a:off x="2648715" y="415819"/>
            <a:ext cx="3846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Montserrat" pitchFamily="2" charset="0"/>
              </a:rPr>
              <a:t>MEDIA EVENTS</a:t>
            </a:r>
            <a:endParaRPr lang="es-ES_tradnl" b="1" dirty="0">
              <a:latin typeface="Montserrat" pitchFamily="2" charset="0"/>
            </a:endParaRPr>
          </a:p>
        </p:txBody>
      </p:sp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80E3086A-3112-43DB-BDB4-C0433AFF1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291134"/>
              </p:ext>
            </p:extLst>
          </p:nvPr>
        </p:nvGraphicFramePr>
        <p:xfrm>
          <a:off x="4663442" y="723596"/>
          <a:ext cx="4006340" cy="4004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049">
                  <a:extLst>
                    <a:ext uri="{9D8B030D-6E8A-4147-A177-3AD203B41FA5}">
                      <a16:colId xmlns:a16="http://schemas.microsoft.com/office/drawing/2014/main" val="1642693620"/>
                    </a:ext>
                  </a:extLst>
                </a:gridCol>
                <a:gridCol w="3081291">
                  <a:extLst>
                    <a:ext uri="{9D8B030D-6E8A-4147-A177-3AD203B41FA5}">
                      <a16:colId xmlns:a16="http://schemas.microsoft.com/office/drawing/2014/main" val="358873490"/>
                    </a:ext>
                  </a:extLst>
                </a:gridCol>
              </a:tblGrid>
              <a:tr h="488429">
                <a:tc>
                  <a:txBody>
                    <a:bodyPr/>
                    <a:lstStyle/>
                    <a:p>
                      <a:pPr algn="l"/>
                      <a:r>
                        <a:rPr lang="es-ES" sz="700" dirty="0">
                          <a:latin typeface="Montserrat" pitchFamily="2" charset="0"/>
                        </a:rPr>
                        <a:t>Tipos de Inputs</a:t>
                      </a:r>
                      <a:endParaRPr lang="es-ES_tradnl" sz="7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 dirty="0">
                          <a:latin typeface="Montserrat" pitchFamily="2" charset="0"/>
                        </a:rPr>
                        <a:t>Descripción</a:t>
                      </a:r>
                      <a:endParaRPr lang="es-ES_tradnl" sz="700" dirty="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6517355"/>
                  </a:ext>
                </a:extLst>
              </a:tr>
              <a:tr h="31282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onplay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the media is ready to start playing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5984105"/>
                  </a:ext>
                </a:extLst>
              </a:tr>
              <a:tr h="31282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onplaying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the media actually has started playing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9649629"/>
                  </a:ext>
                </a:extLst>
              </a:tr>
              <a:tr h="35716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onprogress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the browser is in the process of getting the media data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4487834"/>
                  </a:ext>
                </a:extLst>
              </a:tr>
              <a:tr h="317381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onratechange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each time the playback rate changes (like when a user switches to a slow motion or fast forward mode)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3138889"/>
                  </a:ext>
                </a:extLst>
              </a:tr>
              <a:tr h="357162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onseeked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the seeking attribute is set to false indicating that seeking has ended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3889090"/>
                  </a:ext>
                </a:extLst>
              </a:tr>
              <a:tr h="462549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onseeking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the seeking attribute is set to true indicating that seeking is active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529738"/>
                  </a:ext>
                </a:extLst>
              </a:tr>
              <a:tr h="317381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onstalled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the browser is unable to fetch the media data for whatever reason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2137634"/>
                  </a:ext>
                </a:extLst>
              </a:tr>
              <a:tr h="336996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onsuspend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fetching the media data is stopped before it is completely loaded for whatever reason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1507836"/>
                  </a:ext>
                </a:extLst>
              </a:tr>
              <a:tr h="247127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ontimeupdate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the playing position has changed (like when the user fast forwards to a different point in the media)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2567825"/>
                  </a:ext>
                </a:extLst>
              </a:tr>
              <a:tr h="247127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onvolumechange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each time the volume is changed which (includes setting the volume to "mute")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3457796"/>
                  </a:ext>
                </a:extLst>
              </a:tr>
              <a:tr h="247127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onwaiting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Script to be run when the media has paused but is expected to resume (like when the media pauses to buffer more data)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3384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38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NUEVAS ETIQUETAS HTML</a:t>
            </a:r>
            <a:endParaRPr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RESPECTO A VERSIONES ANTERIORES DE HTML</a:t>
            </a:r>
            <a:endParaRPr dirty="0"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3858675" y="528407"/>
            <a:ext cx="14265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EJEMPLOS HTML</a:t>
            </a:r>
            <a:endParaRPr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xfrm>
            <a:off x="685800" y="2505901"/>
            <a:ext cx="7772400" cy="1236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INCLUYE TODOS LOS CASOS VISTO EN LA PRESENTACIÓN.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ESTARÁN TAMBIÉN DISPONIBLES LAS PÁGINAS WEB DE PRUEBAS PARA PODER ENTENDER MEJOR EL CÓDIGO</a:t>
            </a:r>
            <a:endParaRPr dirty="0"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3858675" y="528407"/>
            <a:ext cx="14265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30797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EJEMPLOS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1AC250-1FDF-EC13-9045-ADD3E5261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9" y="574709"/>
            <a:ext cx="8071832" cy="399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44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EJEMPLOS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9854C1-445A-2B8E-2347-29DEC7719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99" y="560663"/>
            <a:ext cx="8066351" cy="40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50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EJEMPLOS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DB5EC3-630A-CFBE-2CF6-55D6E2BB3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80" y="1376004"/>
            <a:ext cx="7041189" cy="23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14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EJEMPLOS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82DCDA-B320-E19E-219B-F7022B41B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18" y="1052857"/>
            <a:ext cx="7144564" cy="30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39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EJEMPLOS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5B6AA8-BE3B-C0BF-944C-7CC73EA5F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606" y="414449"/>
            <a:ext cx="3842119" cy="172709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2B91D58-D753-4E23-0A97-8CE9B919C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606" y="2141546"/>
            <a:ext cx="3835798" cy="14099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8A3C01F-1AAC-0B1B-E3DE-ED749434E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285" y="3551518"/>
            <a:ext cx="3825914" cy="120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80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ACTUALIZACIONES DE TEMARIO</a:t>
            </a:r>
            <a:endParaRPr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xfrm>
            <a:off x="685800" y="2505901"/>
            <a:ext cx="7772400" cy="1236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DOCUMENTACIÓN DE LAS ACTUALIZACIONES REALIZADAS POSTERIORES A LA CREACIÓN DEL ARCHIVO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…</a:t>
            </a:r>
            <a:endParaRPr dirty="0"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3858675" y="528407"/>
            <a:ext cx="14265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6171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ACTUALIZACIONES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93A44803-88D4-455B-94BF-486F68F38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19632"/>
              </p:ext>
            </p:extLst>
          </p:nvPr>
        </p:nvGraphicFramePr>
        <p:xfrm>
          <a:off x="474220" y="734498"/>
          <a:ext cx="2910330" cy="1527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985">
                  <a:extLst>
                    <a:ext uri="{9D8B030D-6E8A-4147-A177-3AD203B41FA5}">
                      <a16:colId xmlns:a16="http://schemas.microsoft.com/office/drawing/2014/main" val="1642693620"/>
                    </a:ext>
                  </a:extLst>
                </a:gridCol>
                <a:gridCol w="2238345">
                  <a:extLst>
                    <a:ext uri="{9D8B030D-6E8A-4147-A177-3AD203B41FA5}">
                      <a16:colId xmlns:a16="http://schemas.microsoft.com/office/drawing/2014/main" val="358873490"/>
                    </a:ext>
                  </a:extLst>
                </a:gridCol>
              </a:tblGrid>
              <a:tr h="507152">
                <a:tc>
                  <a:txBody>
                    <a:bodyPr/>
                    <a:lstStyle/>
                    <a:p>
                      <a:pPr algn="l"/>
                      <a:r>
                        <a:rPr lang="es-ES" sz="700" dirty="0">
                          <a:latin typeface="Montserrat" pitchFamily="2" charset="0"/>
                        </a:rPr>
                        <a:t>ETIQUETA</a:t>
                      </a:r>
                      <a:endParaRPr lang="es-ES_tradnl" sz="700" dirty="0">
                        <a:latin typeface="Montserra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700" dirty="0">
                          <a:latin typeface="Montserrat" pitchFamily="2" charset="0"/>
                        </a:rPr>
                        <a:t>DESCRIPCIÓN</a:t>
                      </a:r>
                      <a:endParaRPr lang="es-ES_tradnl" sz="700" dirty="0">
                        <a:latin typeface="Montserrat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6517355"/>
                  </a:ext>
                </a:extLst>
              </a:tr>
              <a:tr h="32481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Define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una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descrpicón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de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lista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5984105"/>
                  </a:ext>
                </a:extLst>
              </a:tr>
              <a:tr h="32481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Dt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Indica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los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términos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dentro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de la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lista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9649629"/>
                  </a:ext>
                </a:extLst>
              </a:tr>
              <a:tr h="37085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Dd</a:t>
                      </a:r>
                      <a:endParaRPr lang="es-ES_tradnl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Detalles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de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los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términos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4487834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E7464740-AD9D-4624-A51A-E44435D96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786" y="734497"/>
            <a:ext cx="1883851" cy="152763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E3BFD3B-F98E-4A1F-9174-BF1C39713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873" y="734497"/>
            <a:ext cx="2627313" cy="153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5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NUEVAS ETIQUETAS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B103716-3441-4AF5-ADCD-A52F00CB6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937169"/>
              </p:ext>
            </p:extLst>
          </p:nvPr>
        </p:nvGraphicFramePr>
        <p:xfrm>
          <a:off x="484651" y="533866"/>
          <a:ext cx="3609977" cy="2200275"/>
        </p:xfrm>
        <a:graphic>
          <a:graphicData uri="http://schemas.openxmlformats.org/drawingml/2006/table">
            <a:tbl>
              <a:tblPr>
                <a:tableStyleId>{B9D65BA1-6D69-4548-B479-736EBF70C33D}</a:tableStyleId>
              </a:tblPr>
              <a:tblGrid>
                <a:gridCol w="899371">
                  <a:extLst>
                    <a:ext uri="{9D8B030D-6E8A-4147-A177-3AD203B41FA5}">
                      <a16:colId xmlns:a16="http://schemas.microsoft.com/office/drawing/2014/main" val="2349760709"/>
                    </a:ext>
                  </a:extLst>
                </a:gridCol>
                <a:gridCol w="2710606">
                  <a:extLst>
                    <a:ext uri="{9D8B030D-6E8A-4147-A177-3AD203B41FA5}">
                      <a16:colId xmlns:a16="http://schemas.microsoft.com/office/drawing/2014/main" val="1255197781"/>
                    </a:ext>
                  </a:extLst>
                </a:gridCol>
              </a:tblGrid>
              <a:tr h="14353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 dirty="0">
                          <a:effectLst/>
                        </a:rPr>
                        <a:t>&lt;</a:t>
                      </a:r>
                      <a:r>
                        <a:rPr lang="es-ES_tradnl" sz="1000" u="none" strike="noStrike" dirty="0" err="1">
                          <a:effectLst/>
                        </a:rPr>
                        <a:t>article</a:t>
                      </a:r>
                      <a:r>
                        <a:rPr lang="es-ES_tradnl" sz="1000" u="none" strike="noStrike" dirty="0">
                          <a:effectLst/>
                        </a:rPr>
                        <a:t>&gt; 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 dirty="0">
                          <a:effectLst/>
                        </a:rPr>
                        <a:t>Defines </a:t>
                      </a:r>
                      <a:r>
                        <a:rPr lang="es-ES_tradnl" sz="1000" u="none" strike="noStrike" dirty="0" err="1">
                          <a:effectLst/>
                        </a:rPr>
                        <a:t>an</a:t>
                      </a:r>
                      <a:r>
                        <a:rPr lang="es-ES_tradnl" sz="1000" u="none" strike="noStrike" dirty="0">
                          <a:effectLst/>
                        </a:rPr>
                        <a:t> </a:t>
                      </a:r>
                      <a:r>
                        <a:rPr lang="es-ES_tradnl" sz="1000" u="none" strike="noStrike" dirty="0" err="1">
                          <a:effectLst/>
                        </a:rPr>
                        <a:t>article</a:t>
                      </a:r>
                      <a:r>
                        <a:rPr lang="es-ES_tradnl" sz="1000" u="none" strike="noStrike" dirty="0">
                          <a:effectLst/>
                        </a:rPr>
                        <a:t>.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204597"/>
                  </a:ext>
                </a:extLst>
              </a:tr>
              <a:tr h="278628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&lt;audio&gt; 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Embeds a sound, or an audio stream in an HTML document.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853542"/>
                  </a:ext>
                </a:extLst>
              </a:tr>
              <a:tr h="413721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&lt;bdi&gt; 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Represents text that is isolated from its surrounding for the purposes of bidirectional text formatting.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480355"/>
                  </a:ext>
                </a:extLst>
              </a:tr>
              <a:tr h="278628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&lt;data&gt; 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Links a piece of content with a machine-readable translation.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668084"/>
                  </a:ext>
                </a:extLst>
              </a:tr>
              <a:tr h="278628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 dirty="0">
                          <a:effectLst/>
                        </a:rPr>
                        <a:t>&lt;</a:t>
                      </a:r>
                      <a:r>
                        <a:rPr lang="es-ES_tradnl" sz="1000" u="none" strike="noStrike" dirty="0" err="1">
                          <a:effectLst/>
                        </a:rPr>
                        <a:t>datalist</a:t>
                      </a:r>
                      <a:r>
                        <a:rPr lang="es-ES_tradnl" sz="1000" u="none" strike="noStrike" dirty="0">
                          <a:effectLst/>
                        </a:rPr>
                        <a:t>&gt; 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Represents a set of pre-defined options for an &lt;input&gt; element.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000898"/>
                  </a:ext>
                </a:extLst>
              </a:tr>
              <a:tr h="413721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&lt;details&gt; 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Represents a widget from which the user can obtain additional information or controls on-demand.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704110"/>
                  </a:ext>
                </a:extLst>
              </a:tr>
              <a:tr h="14353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&lt;dialog&gt; 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Defines a dialog box or </a:t>
                      </a:r>
                      <a:r>
                        <a:rPr lang="en-US" sz="1000" u="none" strike="noStrike" dirty="0" err="1">
                          <a:effectLst/>
                        </a:rPr>
                        <a:t>subwindow</a:t>
                      </a:r>
                      <a:r>
                        <a:rPr lang="en-US" sz="1000" u="none" strike="noStrike" dirty="0">
                          <a:effectLst/>
                        </a:rPr>
                        <a:t>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787618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100A2D7-7C19-424F-A47A-F242C4C1C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389547"/>
              </p:ext>
            </p:extLst>
          </p:nvPr>
        </p:nvGraphicFramePr>
        <p:xfrm>
          <a:off x="5103159" y="533866"/>
          <a:ext cx="3677771" cy="2200276"/>
        </p:xfrm>
        <a:graphic>
          <a:graphicData uri="http://schemas.openxmlformats.org/drawingml/2006/table">
            <a:tbl>
              <a:tblPr>
                <a:tableStyleId>{B9D65BA1-6D69-4548-B479-736EBF70C33D}</a:tableStyleId>
              </a:tblPr>
              <a:tblGrid>
                <a:gridCol w="916261">
                  <a:extLst>
                    <a:ext uri="{9D8B030D-6E8A-4147-A177-3AD203B41FA5}">
                      <a16:colId xmlns:a16="http://schemas.microsoft.com/office/drawing/2014/main" val="1521429907"/>
                    </a:ext>
                  </a:extLst>
                </a:gridCol>
                <a:gridCol w="2761510">
                  <a:extLst>
                    <a:ext uri="{9D8B030D-6E8A-4147-A177-3AD203B41FA5}">
                      <a16:colId xmlns:a16="http://schemas.microsoft.com/office/drawing/2014/main" val="3873569419"/>
                    </a:ext>
                  </a:extLst>
                </a:gridCol>
              </a:tblGrid>
              <a:tr h="500608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 dirty="0">
                          <a:effectLst/>
                        </a:rPr>
                        <a:t>&lt;</a:t>
                      </a:r>
                      <a:r>
                        <a:rPr lang="es-ES_tradnl" sz="1000" u="none" strike="noStrike" dirty="0" err="1">
                          <a:effectLst/>
                        </a:rPr>
                        <a:t>embed</a:t>
                      </a:r>
                      <a:r>
                        <a:rPr lang="es-ES_tradnl" sz="1000" u="none" strike="noStrike" dirty="0">
                          <a:effectLst/>
                        </a:rPr>
                        <a:t>&gt; 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Embeds external application, typically multimedia content like audio or video into an HTML document.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782189"/>
                  </a:ext>
                </a:extLst>
              </a:tr>
              <a:tr h="17554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 dirty="0">
                          <a:effectLst/>
                        </a:rPr>
                        <a:t>&lt;</a:t>
                      </a:r>
                      <a:r>
                        <a:rPr lang="es-ES_tradnl" sz="1000" u="none" strike="noStrike" dirty="0" err="1">
                          <a:effectLst/>
                        </a:rPr>
                        <a:t>figcaption</a:t>
                      </a:r>
                      <a:r>
                        <a:rPr lang="es-ES_tradnl" sz="1000" u="none" strike="noStrike" dirty="0">
                          <a:effectLst/>
                        </a:rPr>
                        <a:t>&gt; 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Defines a caption or legend for a figure.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752182"/>
                  </a:ext>
                </a:extLst>
              </a:tr>
              <a:tr h="337144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&lt;figure&gt; 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Represents a figure illustrated as part of the document.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947436"/>
                  </a:ext>
                </a:extLst>
              </a:tr>
              <a:tr h="175546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&lt;hgroup&gt; 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Defines a group of headings.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187947"/>
                  </a:ext>
                </a:extLst>
              </a:tr>
              <a:tr h="337144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&lt;keygen&gt; 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Represents a control for generating a public-private key pair.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091743"/>
                  </a:ext>
                </a:extLst>
              </a:tr>
              <a:tr h="337144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&lt;mark&gt; 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Represents text highlighted for reference purposes.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60537"/>
                  </a:ext>
                </a:extLst>
              </a:tr>
              <a:tr h="337144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&lt;menuitem&gt; 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Defines a list (or </a:t>
                      </a:r>
                      <a:r>
                        <a:rPr lang="en-US" sz="1000" u="none" strike="noStrike" dirty="0" err="1">
                          <a:effectLst/>
                        </a:rPr>
                        <a:t>menuitem</a:t>
                      </a:r>
                      <a:r>
                        <a:rPr lang="en-US" sz="1000" u="none" strike="noStrike" dirty="0">
                          <a:effectLst/>
                        </a:rPr>
                        <a:t>) of commands that a user can perform.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8633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C8B4D40-72A2-4CF1-AC7C-5D28D70BF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350096"/>
              </p:ext>
            </p:extLst>
          </p:nvPr>
        </p:nvGraphicFramePr>
        <p:xfrm>
          <a:off x="484651" y="3039609"/>
          <a:ext cx="4154583" cy="1751049"/>
        </p:xfrm>
        <a:graphic>
          <a:graphicData uri="http://schemas.openxmlformats.org/drawingml/2006/table">
            <a:tbl>
              <a:tblPr>
                <a:tableStyleId>{B9D65BA1-6D69-4548-B479-736EBF70C33D}</a:tableStyleId>
              </a:tblPr>
              <a:tblGrid>
                <a:gridCol w="1035051">
                  <a:extLst>
                    <a:ext uri="{9D8B030D-6E8A-4147-A177-3AD203B41FA5}">
                      <a16:colId xmlns:a16="http://schemas.microsoft.com/office/drawing/2014/main" val="2738983134"/>
                    </a:ext>
                  </a:extLst>
                </a:gridCol>
                <a:gridCol w="3119532">
                  <a:extLst>
                    <a:ext uri="{9D8B030D-6E8A-4147-A177-3AD203B41FA5}">
                      <a16:colId xmlns:a16="http://schemas.microsoft.com/office/drawing/2014/main" val="1110438"/>
                    </a:ext>
                  </a:extLst>
                </a:gridCol>
              </a:tblGrid>
              <a:tr h="291625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&lt;meter&gt; 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Represents a scalar measurement within a known range.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18827"/>
                  </a:ext>
                </a:extLst>
              </a:tr>
              <a:tr h="150231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&lt;output&gt; 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Represents the result of a calculation.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853907"/>
                  </a:ext>
                </a:extLst>
              </a:tr>
              <a:tr h="229149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&lt;picture&gt; 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 dirty="0">
                          <a:effectLst/>
                        </a:rPr>
                        <a:t>Defines a container for </a:t>
                      </a:r>
                      <a:r>
                        <a:rPr lang="es-ES_tradnl" sz="1000" u="none" strike="noStrike" dirty="0" err="1">
                          <a:effectLst/>
                        </a:rPr>
                        <a:t>multiple</a:t>
                      </a:r>
                      <a:r>
                        <a:rPr lang="es-ES_tradnl" sz="1000" u="none" strike="noStrike" dirty="0">
                          <a:effectLst/>
                        </a:rPr>
                        <a:t> </a:t>
                      </a:r>
                      <a:r>
                        <a:rPr lang="es-ES_tradnl" sz="1000" u="none" strike="noStrike" dirty="0" err="1">
                          <a:effectLst/>
                        </a:rPr>
                        <a:t>image</a:t>
                      </a:r>
                      <a:r>
                        <a:rPr lang="es-ES_tradnl" sz="1000" u="none" strike="noStrike" dirty="0">
                          <a:effectLst/>
                        </a:rPr>
                        <a:t> </a:t>
                      </a:r>
                      <a:r>
                        <a:rPr lang="es-ES_tradnl" sz="1000" u="none" strike="noStrike" dirty="0" err="1">
                          <a:effectLst/>
                        </a:rPr>
                        <a:t>sources</a:t>
                      </a:r>
                      <a:r>
                        <a:rPr lang="es-ES_tradnl" sz="1000" u="none" strike="noStrike" dirty="0">
                          <a:effectLst/>
                        </a:rPr>
                        <a:t>.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897555"/>
                  </a:ext>
                </a:extLst>
              </a:tr>
              <a:tr h="229149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&lt;progress&gt; 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Represents the completion progress of a task.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722015"/>
                  </a:ext>
                </a:extLst>
              </a:tr>
              <a:tr h="340251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&lt;rp&gt; 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Provides fall-back parenthesis for browsers that that don't support ruby annotations.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126845"/>
                  </a:ext>
                </a:extLst>
              </a:tr>
              <a:tr h="291625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&lt;rt&gt; 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Defines the pronunciation of character presented in a ruby annotations.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46260"/>
                  </a:ext>
                </a:extLst>
              </a:tr>
              <a:tr h="150231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&lt;ruby&gt; 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 dirty="0" err="1">
                          <a:effectLst/>
                        </a:rPr>
                        <a:t>Represents</a:t>
                      </a:r>
                      <a:r>
                        <a:rPr lang="es-ES_tradnl" sz="1000" u="none" strike="noStrike" dirty="0">
                          <a:effectLst/>
                        </a:rPr>
                        <a:t> a </a:t>
                      </a:r>
                      <a:r>
                        <a:rPr lang="es-ES_tradnl" sz="1000" u="none" strike="noStrike" dirty="0" err="1">
                          <a:effectLst/>
                        </a:rPr>
                        <a:t>ruby</a:t>
                      </a:r>
                      <a:r>
                        <a:rPr lang="es-ES_tradnl" sz="1000" u="none" strike="noStrike" dirty="0">
                          <a:effectLst/>
                        </a:rPr>
                        <a:t> </a:t>
                      </a:r>
                      <a:r>
                        <a:rPr lang="es-ES_tradnl" sz="1000" u="none" strike="noStrike" dirty="0" err="1">
                          <a:effectLst/>
                        </a:rPr>
                        <a:t>annotation</a:t>
                      </a:r>
                      <a:r>
                        <a:rPr lang="es-ES_tradnl" sz="1000" u="none" strike="noStrike" dirty="0">
                          <a:effectLst/>
                        </a:rPr>
                        <a:t>.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079977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3994C49-645A-4F44-9BF7-06A4596ED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993727"/>
              </p:ext>
            </p:extLst>
          </p:nvPr>
        </p:nvGraphicFramePr>
        <p:xfrm>
          <a:off x="5809504" y="3039609"/>
          <a:ext cx="2971426" cy="1751049"/>
        </p:xfrm>
        <a:graphic>
          <a:graphicData uri="http://schemas.openxmlformats.org/drawingml/2006/table">
            <a:tbl>
              <a:tblPr>
                <a:tableStyleId>{B9D65BA1-6D69-4548-B479-736EBF70C33D}</a:tableStyleId>
              </a:tblPr>
              <a:tblGrid>
                <a:gridCol w="740286">
                  <a:extLst>
                    <a:ext uri="{9D8B030D-6E8A-4147-A177-3AD203B41FA5}">
                      <a16:colId xmlns:a16="http://schemas.microsoft.com/office/drawing/2014/main" val="967170021"/>
                    </a:ext>
                  </a:extLst>
                </a:gridCol>
                <a:gridCol w="2231140">
                  <a:extLst>
                    <a:ext uri="{9D8B030D-6E8A-4147-A177-3AD203B41FA5}">
                      <a16:colId xmlns:a16="http://schemas.microsoft.com/office/drawing/2014/main" val="778504150"/>
                    </a:ext>
                  </a:extLst>
                </a:gridCol>
              </a:tblGrid>
              <a:tr h="558845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&lt;source&gt; 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Defines alternative media resources for the media elements like &lt;audio&gt; or &lt;video&gt;.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7364"/>
                  </a:ext>
                </a:extLst>
              </a:tr>
              <a:tr h="372563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&lt;summary&gt; 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Defines a summary for the &lt;details&gt; element.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433215"/>
                  </a:ext>
                </a:extLst>
              </a:tr>
              <a:tr h="223539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&lt;time&gt; 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Represents a time and/or date.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332721"/>
                  </a:ext>
                </a:extLst>
              </a:tr>
              <a:tr h="372563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&lt;video&gt; 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Embeds video content in an HTML document.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107248"/>
                  </a:ext>
                </a:extLst>
              </a:tr>
              <a:tr h="223539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000" u="none" strike="noStrike">
                          <a:effectLst/>
                        </a:rPr>
                        <a:t>&lt;wbr&gt; </a:t>
                      </a:r>
                      <a:endParaRPr lang="es-ES_tradnl" sz="10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Represents a line break opportunity.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0221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NUEVAS ETIQUETAS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D40B62-458C-4013-8B87-5E0AD8548A4A}"/>
              </a:ext>
            </a:extLst>
          </p:cNvPr>
          <p:cNvSpPr txBox="1"/>
          <p:nvPr/>
        </p:nvSpPr>
        <p:spPr>
          <a:xfrm>
            <a:off x="945900" y="698917"/>
            <a:ext cx="3146612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dialog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_tradnl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Esto es una ventaja emergente 	</a:t>
            </a:r>
          </a:p>
          <a:p>
            <a:r>
              <a:rPr lang="es-ES_tradnl" sz="800" dirty="0">
                <a:solidFill>
                  <a:srgbClr val="D4D4D4"/>
                </a:solidFill>
                <a:latin typeface="Consolas" panose="020B0609020204030204" pitchFamily="49" charset="0"/>
              </a:rPr>
              <a:t>	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¿Conocías esta etiqueta?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ES_tradnl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ES_tradnl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Si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ES_tradnl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No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dialog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C0B6DC-1070-4FE1-8024-EF1172CDBA34}"/>
              </a:ext>
            </a:extLst>
          </p:cNvPr>
          <p:cNvSpPr txBox="1"/>
          <p:nvPr/>
        </p:nvSpPr>
        <p:spPr>
          <a:xfrm>
            <a:off x="945901" y="1604487"/>
            <a:ext cx="3146612" cy="20005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/>
              <a:t>Se utiliza para crear ventanas emergentes</a:t>
            </a:r>
            <a:endParaRPr lang="es-ES_tradnl" sz="7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1C92C3D-DCFE-4672-99AD-6E6C993EE8D5}"/>
              </a:ext>
            </a:extLst>
          </p:cNvPr>
          <p:cNvSpPr txBox="1"/>
          <p:nvPr/>
        </p:nvSpPr>
        <p:spPr>
          <a:xfrm>
            <a:off x="4572000" y="827117"/>
            <a:ext cx="3146612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details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summary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¿Quién es Alejandro?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summary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Aún no se ha descubierto </a:t>
            </a:r>
            <a:r>
              <a:rPr lang="es-E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publicamente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pero podrás averiguarlo con el tiempo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details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05F3FB-D0CF-40B3-AED7-AB4750D97C81}"/>
              </a:ext>
            </a:extLst>
          </p:cNvPr>
          <p:cNvSpPr txBox="1"/>
          <p:nvPr/>
        </p:nvSpPr>
        <p:spPr>
          <a:xfrm>
            <a:off x="4837983" y="2054983"/>
            <a:ext cx="2614645" cy="307777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&lt;DETAILS&gt; &lt;SUMARY&gt;</a:t>
            </a:r>
            <a:endParaRPr lang="es-ES_tradnl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F08218-D575-4C1E-8E90-6F8B5BBB76D2}"/>
              </a:ext>
            </a:extLst>
          </p:cNvPr>
          <p:cNvSpPr txBox="1"/>
          <p:nvPr/>
        </p:nvSpPr>
        <p:spPr>
          <a:xfrm>
            <a:off x="1531780" y="2055337"/>
            <a:ext cx="1974851" cy="307777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&lt;DIALOG&gt;</a:t>
            </a:r>
            <a:endParaRPr lang="es-ES_tradnl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E876CC5-DC2E-4667-9FD5-55EA11144928}"/>
              </a:ext>
            </a:extLst>
          </p:cNvPr>
          <p:cNvSpPr txBox="1"/>
          <p:nvPr/>
        </p:nvSpPr>
        <p:spPr>
          <a:xfrm>
            <a:off x="4572000" y="1596726"/>
            <a:ext cx="3146612" cy="307777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/>
              <a:t>Se utiliza para mostrar un widget interactivo que permite mostrar más información</a:t>
            </a:r>
            <a:endParaRPr lang="es-ES_tradnl" sz="7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12A697A-9B2F-41B8-9935-14A47AF0C100}"/>
              </a:ext>
            </a:extLst>
          </p:cNvPr>
          <p:cNvSpPr txBox="1"/>
          <p:nvPr/>
        </p:nvSpPr>
        <p:spPr>
          <a:xfrm>
            <a:off x="945900" y="2691012"/>
            <a:ext cx="3146612" cy="707886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it-IT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it-IT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it-IT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it-IT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it-IT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it-IT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it-IT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it-IT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it-IT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&gt;&lt;</a:t>
            </a:r>
            <a:r>
              <a:rPr lang="it-IT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it-IT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it-IT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"100"</a:t>
            </a:r>
            <a:r>
              <a:rPr lang="it-IT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it-IT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Tomate</a:t>
            </a:r>
            <a:r>
              <a:rPr lang="it-IT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it-IT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it-IT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it-IT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it-IT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it-IT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it-IT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it-IT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it-IT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it-IT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&gt;&lt;</a:t>
            </a:r>
            <a:r>
              <a:rPr lang="it-IT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it-IT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it-IT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"110"</a:t>
            </a:r>
            <a:r>
              <a:rPr lang="it-IT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it-IT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Nata</a:t>
            </a:r>
            <a:r>
              <a:rPr lang="it-IT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it-IT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it-IT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it-IT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it-IT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it-IT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it-IT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it-IT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it-IT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it-IT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&gt;&lt;</a:t>
            </a:r>
            <a:r>
              <a:rPr lang="it-IT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it-IT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it-IT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"111"</a:t>
            </a:r>
            <a:r>
              <a:rPr lang="it-IT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it-IT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Oregano</a:t>
            </a:r>
            <a:r>
              <a:rPr lang="it-IT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it-IT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it-IT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it-IT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it-IT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it-IT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it-IT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it-IT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it-IT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it-IT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it-IT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3F102A4-F482-42AD-98B5-BFE4C1983EE5}"/>
              </a:ext>
            </a:extLst>
          </p:cNvPr>
          <p:cNvSpPr txBox="1"/>
          <p:nvPr/>
        </p:nvSpPr>
        <p:spPr>
          <a:xfrm>
            <a:off x="825251" y="3611101"/>
            <a:ext cx="3146612" cy="307777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/>
              <a:t>Vincula un contenido dado con una traducción legible por una máquina</a:t>
            </a:r>
            <a:endParaRPr lang="es-ES_tradnl" sz="7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1FDBE44-CF7A-48E7-AA89-9EB53AAE279A}"/>
              </a:ext>
            </a:extLst>
          </p:cNvPr>
          <p:cNvSpPr txBox="1"/>
          <p:nvPr/>
        </p:nvSpPr>
        <p:spPr>
          <a:xfrm>
            <a:off x="1411130" y="4061951"/>
            <a:ext cx="1974851" cy="307777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&lt;DATA&gt;</a:t>
            </a:r>
            <a:endParaRPr lang="es-ES_tradnl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BE5B2F1-2DE9-45B1-BDCF-FE517E503B54}"/>
              </a:ext>
            </a:extLst>
          </p:cNvPr>
          <p:cNvSpPr txBox="1"/>
          <p:nvPr/>
        </p:nvSpPr>
        <p:spPr>
          <a:xfrm>
            <a:off x="4572000" y="2937233"/>
            <a:ext cx="3606925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_tradnl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audio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controls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autoplay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loop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muted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source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"Recursos/Cancion1.mp3"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"audio/mp3"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ES_tradnl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audio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71321B5-AE3F-4BDA-B6EB-0F0BCE3D36EE}"/>
              </a:ext>
            </a:extLst>
          </p:cNvPr>
          <p:cNvSpPr txBox="1"/>
          <p:nvPr/>
        </p:nvSpPr>
        <p:spPr>
          <a:xfrm>
            <a:off x="5068138" y="4065536"/>
            <a:ext cx="2614645" cy="307777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&lt;AUDIO&gt;</a:t>
            </a:r>
            <a:endParaRPr lang="es-ES_tradnl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5E457BF-CC40-4245-8BCA-613B3A1C8DE0}"/>
              </a:ext>
            </a:extLst>
          </p:cNvPr>
          <p:cNvSpPr txBox="1"/>
          <p:nvPr/>
        </p:nvSpPr>
        <p:spPr>
          <a:xfrm>
            <a:off x="4572000" y="3630502"/>
            <a:ext cx="3606925" cy="20005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/>
              <a:t>Embebe una pista de audio en la página web</a:t>
            </a:r>
            <a:endParaRPr lang="es-ES_tradnl" sz="700" b="1" dirty="0"/>
          </a:p>
        </p:txBody>
      </p:sp>
    </p:spTree>
    <p:extLst>
      <p:ext uri="{BB962C8B-B14F-4D97-AF65-F5344CB8AC3E}">
        <p14:creationId xmlns:p14="http://schemas.microsoft.com/office/powerpoint/2010/main" val="351468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NUEVAS ETIQUETAS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D40B62-458C-4013-8B87-5E0AD8548A4A}"/>
              </a:ext>
            </a:extLst>
          </p:cNvPr>
          <p:cNvSpPr txBox="1"/>
          <p:nvPr/>
        </p:nvSpPr>
        <p:spPr>
          <a:xfrm>
            <a:off x="945900" y="745948"/>
            <a:ext cx="2902200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ruby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s-ES_tradnl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&amp;#28450;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rp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rp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&gt;&lt;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rt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Kan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rt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&gt;&lt;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rp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rp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s-ES_tradnl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&amp;#23383;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rp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rp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&gt;&lt;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rt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ji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rt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&gt;&lt;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rp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rp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ruby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C0B6DC-1070-4FE1-8024-EF1172CDBA34}"/>
              </a:ext>
            </a:extLst>
          </p:cNvPr>
          <p:cNvSpPr txBox="1"/>
          <p:nvPr/>
        </p:nvSpPr>
        <p:spPr>
          <a:xfrm>
            <a:off x="825251" y="1435473"/>
            <a:ext cx="3146612" cy="307777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/>
              <a:t>RP. </a:t>
            </a:r>
            <a:r>
              <a:rPr lang="es-ES" sz="700" b="1" dirty="0" err="1"/>
              <a:t>Propociona</a:t>
            </a:r>
            <a:r>
              <a:rPr lang="es-ES" sz="700" b="1" dirty="0"/>
              <a:t> paréntesis de respaldo a los navegadores.</a:t>
            </a:r>
          </a:p>
          <a:p>
            <a:pPr algn="ctr"/>
            <a:r>
              <a:rPr lang="es-ES" sz="700" b="1" dirty="0"/>
              <a:t>RT. Se utiliza para definir la pronunciación dentro de Ruby.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1C92C3D-DCFE-4672-99AD-6E6C993EE8D5}"/>
              </a:ext>
            </a:extLst>
          </p:cNvPr>
          <p:cNvSpPr txBox="1"/>
          <p:nvPr/>
        </p:nvSpPr>
        <p:spPr>
          <a:xfrm>
            <a:off x="4124385" y="622837"/>
            <a:ext cx="4502150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picture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source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media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"(max-</a:t>
            </a:r>
            <a:r>
              <a:rPr lang="es-ES_tradnl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: 500px)“ </a:t>
            </a:r>
            <a:r>
              <a:rPr lang="es-ES_tradnl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srcset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"Recursos/circulo.png"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source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media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"(max-</a:t>
            </a:r>
            <a:r>
              <a:rPr lang="es-ES_tradnl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: 1200px)"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srcset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"Recursos/pentagono.png"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img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"Recursos/cubitos.png"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picture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05F3FB-D0CF-40B3-AED7-AB4750D97C81}"/>
              </a:ext>
            </a:extLst>
          </p:cNvPr>
          <p:cNvSpPr txBox="1"/>
          <p:nvPr/>
        </p:nvSpPr>
        <p:spPr>
          <a:xfrm>
            <a:off x="5069694" y="1825793"/>
            <a:ext cx="2614645" cy="307777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&lt;PICTURE&gt; &lt;SOURCE&gt;</a:t>
            </a:r>
            <a:endParaRPr lang="es-ES_tradnl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F08218-D575-4C1E-8E90-6F8B5BBB76D2}"/>
              </a:ext>
            </a:extLst>
          </p:cNvPr>
          <p:cNvSpPr txBox="1"/>
          <p:nvPr/>
        </p:nvSpPr>
        <p:spPr>
          <a:xfrm>
            <a:off x="1462775" y="1821016"/>
            <a:ext cx="1974851" cy="307777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&lt;RUBY&gt; &lt;RP&gt; &lt;RT&gt;</a:t>
            </a:r>
            <a:endParaRPr lang="es-ES_tradnl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E876CC5-DC2E-4667-9FD5-55EA11144928}"/>
              </a:ext>
            </a:extLst>
          </p:cNvPr>
          <p:cNvSpPr txBox="1"/>
          <p:nvPr/>
        </p:nvSpPr>
        <p:spPr>
          <a:xfrm>
            <a:off x="4839540" y="1438228"/>
            <a:ext cx="3146612" cy="307777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/>
              <a:t>Permite al desarrollador otorgar de flexibilidad para mostrar una imagen u otra en función de ciertos parámetros</a:t>
            </a:r>
            <a:endParaRPr lang="es-ES_tradnl" sz="7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12A697A-9B2F-41B8-9935-14A47AF0C100}"/>
              </a:ext>
            </a:extLst>
          </p:cNvPr>
          <p:cNvSpPr txBox="1"/>
          <p:nvPr/>
        </p:nvSpPr>
        <p:spPr>
          <a:xfrm>
            <a:off x="781890" y="2599945"/>
            <a:ext cx="4057650" cy="584775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_tradnl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video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controls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ES_tradnl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controls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muted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&lt;!–</a:t>
            </a:r>
            <a:r>
              <a:rPr lang="es-ES_tradnl" sz="800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autoplay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--&gt;  </a:t>
            </a:r>
            <a:r>
              <a:rPr lang="es-ES_tradnl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loop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poster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"Recursos/Imagen1.jpg"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"300"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"500"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_tradnl" sz="800" dirty="0">
                <a:solidFill>
                  <a:srgbClr val="D4D4D4"/>
                </a:solidFill>
                <a:latin typeface="Consolas" panose="020B0609020204030204" pitchFamily="49" charset="0"/>
              </a:rPr>
              <a:t>	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source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"Recursos/Video1.webm"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"video/</a:t>
            </a:r>
            <a:r>
              <a:rPr lang="es-ES_tradnl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webm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s-ES_tradnl" sz="8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Tu navegador no soporte este elemento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ES_tradnl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video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3F102A4-F482-42AD-98B5-BFE4C1983EE5}"/>
              </a:ext>
            </a:extLst>
          </p:cNvPr>
          <p:cNvSpPr txBox="1"/>
          <p:nvPr/>
        </p:nvSpPr>
        <p:spPr>
          <a:xfrm>
            <a:off x="977773" y="3357258"/>
            <a:ext cx="3146612" cy="20005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/>
              <a:t>Se utiliza para reproducir un vídeo</a:t>
            </a:r>
            <a:endParaRPr lang="es-ES_tradnl" sz="7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1FDBE44-CF7A-48E7-AA89-9EB53AAE279A}"/>
              </a:ext>
            </a:extLst>
          </p:cNvPr>
          <p:cNvSpPr txBox="1"/>
          <p:nvPr/>
        </p:nvSpPr>
        <p:spPr>
          <a:xfrm>
            <a:off x="1690530" y="3729851"/>
            <a:ext cx="1974851" cy="307777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&lt;VIDEO&gt;</a:t>
            </a:r>
            <a:endParaRPr lang="es-ES_tradnl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BE5B2F1-2DE9-45B1-BDCF-FE517E503B54}"/>
              </a:ext>
            </a:extLst>
          </p:cNvPr>
          <p:cNvSpPr txBox="1"/>
          <p:nvPr/>
        </p:nvSpPr>
        <p:spPr>
          <a:xfrm>
            <a:off x="5231683" y="2840654"/>
            <a:ext cx="2984625" cy="33855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s-E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PalabraHiperMegaLargaPalabraHiperMegaLarga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wbr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s-E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SiguiendoLaPalabra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preparado para abordar el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71321B5-AE3F-4BDA-B6EB-0F0BCE3D36EE}"/>
              </a:ext>
            </a:extLst>
          </p:cNvPr>
          <p:cNvSpPr txBox="1"/>
          <p:nvPr/>
        </p:nvSpPr>
        <p:spPr>
          <a:xfrm>
            <a:off x="5416672" y="3757757"/>
            <a:ext cx="2614645" cy="307777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&lt;WBR&gt;</a:t>
            </a:r>
            <a:endParaRPr lang="es-ES_tradnl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5E457BF-CC40-4245-8BCA-613B3A1C8DE0}"/>
              </a:ext>
            </a:extLst>
          </p:cNvPr>
          <p:cNvSpPr txBox="1"/>
          <p:nvPr/>
        </p:nvSpPr>
        <p:spPr>
          <a:xfrm>
            <a:off x="5231683" y="3314594"/>
            <a:ext cx="2984624" cy="307777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/>
              <a:t>Sirve para establecer un punto de ruptura en caso de que haga falta en caso de palabras muy largas</a:t>
            </a:r>
            <a:endParaRPr lang="es-ES_tradnl" sz="7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165549-2379-4F0C-AFBA-7214BCD74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682" y="1847805"/>
            <a:ext cx="339168" cy="24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3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NUEVAS ETIQUETAS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D40B62-458C-4013-8B87-5E0AD8548A4A}"/>
              </a:ext>
            </a:extLst>
          </p:cNvPr>
          <p:cNvSpPr txBox="1"/>
          <p:nvPr/>
        </p:nvSpPr>
        <p:spPr>
          <a:xfrm>
            <a:off x="945900" y="745948"/>
            <a:ext cx="2902200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pt-BR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pt-BR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pt-BR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hgroup</a:t>
            </a:r>
            <a:r>
              <a:rPr lang="pt-BR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pt-BR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pt-BR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pt-BR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pt-BR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pt-BR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pt-BR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Titulo 1</a:t>
            </a:r>
            <a:r>
              <a:rPr lang="pt-BR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pt-BR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pt-BR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pt-BR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pt-BR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pt-BR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pt-BR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h2</a:t>
            </a:r>
            <a:r>
              <a:rPr lang="pt-BR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pt-BR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Titulo 2</a:t>
            </a:r>
            <a:r>
              <a:rPr lang="pt-BR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pt-BR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h2</a:t>
            </a:r>
            <a:r>
              <a:rPr lang="pt-BR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pt-BR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pt-BR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pt-BR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pt-BR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hgroup</a:t>
            </a:r>
            <a:r>
              <a:rPr lang="pt-BR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pt-BR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C0B6DC-1070-4FE1-8024-EF1172CDBA34}"/>
              </a:ext>
            </a:extLst>
          </p:cNvPr>
          <p:cNvSpPr txBox="1"/>
          <p:nvPr/>
        </p:nvSpPr>
        <p:spPr>
          <a:xfrm>
            <a:off x="825251" y="1435473"/>
            <a:ext cx="3146612" cy="20005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/>
              <a:t>Se usa para tratar un conjunto de títulos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1C92C3D-DCFE-4672-99AD-6E6C993EE8D5}"/>
              </a:ext>
            </a:extLst>
          </p:cNvPr>
          <p:cNvSpPr txBox="1"/>
          <p:nvPr/>
        </p:nvSpPr>
        <p:spPr>
          <a:xfrm>
            <a:off x="4124385" y="745106"/>
            <a:ext cx="4502150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_tradnl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figure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legend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"Recursos"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img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"Recursos/Imagen1.jpg"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alt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"Imagen de Programación"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figcaption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Prueba del uso de FIGURE (</a:t>
            </a:r>
            <a:r>
              <a:rPr lang="es-ES_tradnl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Subtitulos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figcaption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ES_tradnl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figure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05F3FB-D0CF-40B3-AED7-AB4750D97C81}"/>
              </a:ext>
            </a:extLst>
          </p:cNvPr>
          <p:cNvSpPr txBox="1"/>
          <p:nvPr/>
        </p:nvSpPr>
        <p:spPr>
          <a:xfrm>
            <a:off x="5069694" y="1825793"/>
            <a:ext cx="2614645" cy="307777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&lt;FIGURE&gt; &lt;FIGCAPTION&gt;</a:t>
            </a:r>
            <a:endParaRPr lang="es-ES_tradnl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F08218-D575-4C1E-8E90-6F8B5BBB76D2}"/>
              </a:ext>
            </a:extLst>
          </p:cNvPr>
          <p:cNvSpPr txBox="1"/>
          <p:nvPr/>
        </p:nvSpPr>
        <p:spPr>
          <a:xfrm>
            <a:off x="1462775" y="1821016"/>
            <a:ext cx="1974851" cy="307777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&lt;HGROUP&gt;</a:t>
            </a:r>
            <a:endParaRPr lang="es-ES_tradnl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E876CC5-DC2E-4667-9FD5-55EA11144928}"/>
              </a:ext>
            </a:extLst>
          </p:cNvPr>
          <p:cNvSpPr txBox="1"/>
          <p:nvPr/>
        </p:nvSpPr>
        <p:spPr>
          <a:xfrm>
            <a:off x="4839540" y="1438228"/>
            <a:ext cx="3146612" cy="307777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/>
              <a:t>Permite establecer una foto y un subtítulo dentro de un mismo grupo de etiquetas</a:t>
            </a:r>
            <a:endParaRPr lang="es-ES_tradnl" sz="7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12A697A-9B2F-41B8-9935-14A47AF0C100}"/>
              </a:ext>
            </a:extLst>
          </p:cNvPr>
          <p:cNvSpPr txBox="1"/>
          <p:nvPr/>
        </p:nvSpPr>
        <p:spPr>
          <a:xfrm>
            <a:off x="825251" y="3524757"/>
            <a:ext cx="3530849" cy="21544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progress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"bar"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"3"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"34"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progress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3F102A4-F482-42AD-98B5-BFE4C1983EE5}"/>
              </a:ext>
            </a:extLst>
          </p:cNvPr>
          <p:cNvSpPr txBox="1"/>
          <p:nvPr/>
        </p:nvSpPr>
        <p:spPr>
          <a:xfrm>
            <a:off x="825251" y="3950538"/>
            <a:ext cx="3146612" cy="20005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/>
              <a:t>Se utiliza para establecer una barra de progreso (Dinámica)</a:t>
            </a:r>
            <a:endParaRPr lang="es-ES_tradnl" sz="7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1FDBE44-CF7A-48E7-AA89-9EB53AAE279A}"/>
              </a:ext>
            </a:extLst>
          </p:cNvPr>
          <p:cNvSpPr txBox="1"/>
          <p:nvPr/>
        </p:nvSpPr>
        <p:spPr>
          <a:xfrm>
            <a:off x="1411130" y="4401388"/>
            <a:ext cx="1974851" cy="307777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&lt;PROGRESS&gt;</a:t>
            </a:r>
            <a:endParaRPr lang="es-ES_tradnl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BE5B2F1-2DE9-45B1-BDCF-FE517E503B54}"/>
              </a:ext>
            </a:extLst>
          </p:cNvPr>
          <p:cNvSpPr txBox="1"/>
          <p:nvPr/>
        </p:nvSpPr>
        <p:spPr>
          <a:xfrm>
            <a:off x="4609383" y="3521489"/>
            <a:ext cx="4054660" cy="21544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_tradnl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meter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_tradnl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_tradnl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"0.98"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es-ES_tradnl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meter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71321B5-AE3F-4BDA-B6EB-0F0BCE3D36EE}"/>
              </a:ext>
            </a:extLst>
          </p:cNvPr>
          <p:cNvSpPr txBox="1"/>
          <p:nvPr/>
        </p:nvSpPr>
        <p:spPr>
          <a:xfrm>
            <a:off x="5068138" y="4404973"/>
            <a:ext cx="2614645" cy="307777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&lt;METER&gt;</a:t>
            </a:r>
            <a:endParaRPr lang="es-ES_tradnl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5E457BF-CC40-4245-8BCA-613B3A1C8DE0}"/>
              </a:ext>
            </a:extLst>
          </p:cNvPr>
          <p:cNvSpPr txBox="1"/>
          <p:nvPr/>
        </p:nvSpPr>
        <p:spPr>
          <a:xfrm>
            <a:off x="4609383" y="3950538"/>
            <a:ext cx="3606925" cy="20005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/>
              <a:t>Se utiliza para establecer una barra de progreso (Estática)</a:t>
            </a:r>
            <a:endParaRPr lang="es-ES_tradnl" sz="7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6596F1B-DD95-3F8F-AA04-B38AF02FFDB7}"/>
              </a:ext>
            </a:extLst>
          </p:cNvPr>
          <p:cNvSpPr txBox="1"/>
          <p:nvPr/>
        </p:nvSpPr>
        <p:spPr>
          <a:xfrm>
            <a:off x="825251" y="2604735"/>
            <a:ext cx="2902200" cy="21544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time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datetime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"2022 15-08"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15 Agosto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time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F0D28F-8B5C-C421-2A52-F3BA79AF6770}"/>
              </a:ext>
            </a:extLst>
          </p:cNvPr>
          <p:cNvSpPr txBox="1"/>
          <p:nvPr/>
        </p:nvSpPr>
        <p:spPr>
          <a:xfrm>
            <a:off x="701488" y="2925347"/>
            <a:ext cx="3146612" cy="20005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/>
              <a:t>Representa el tiempo en un formato legible por un ordenador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465099-FADB-4864-F977-A062E2CBFF56}"/>
              </a:ext>
            </a:extLst>
          </p:cNvPr>
          <p:cNvSpPr txBox="1"/>
          <p:nvPr/>
        </p:nvSpPr>
        <p:spPr>
          <a:xfrm>
            <a:off x="3971863" y="2701044"/>
            <a:ext cx="1974851" cy="307777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&lt;TIME&gt;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271723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NUEVAS ETIQUETAS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D40B62-458C-4013-8B87-5E0AD8548A4A}"/>
              </a:ext>
            </a:extLst>
          </p:cNvPr>
          <p:cNvSpPr txBox="1"/>
          <p:nvPr/>
        </p:nvSpPr>
        <p:spPr>
          <a:xfrm>
            <a:off x="389501" y="1977352"/>
            <a:ext cx="3582363" cy="21544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bdo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dir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rtl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Alejandro y sus 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bdi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s-E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Alejandradas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bdi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bdo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C0B6DC-1070-4FE1-8024-EF1172CDBA34}"/>
              </a:ext>
            </a:extLst>
          </p:cNvPr>
          <p:cNvSpPr txBox="1"/>
          <p:nvPr/>
        </p:nvSpPr>
        <p:spPr>
          <a:xfrm>
            <a:off x="389501" y="2281246"/>
            <a:ext cx="3582362" cy="20005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/>
              <a:t>Permite mantener inalterable la dirección del texto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1C92C3D-DCFE-4672-99AD-6E6C993EE8D5}"/>
              </a:ext>
            </a:extLst>
          </p:cNvPr>
          <p:cNvSpPr txBox="1"/>
          <p:nvPr/>
        </p:nvSpPr>
        <p:spPr>
          <a:xfrm>
            <a:off x="4082268" y="1975210"/>
            <a:ext cx="4502150" cy="21544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embed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"text/html"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"https://www.marca.com"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"500"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height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"200"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05F3FB-D0CF-40B3-AED7-AB4750D97C81}"/>
              </a:ext>
            </a:extLst>
          </p:cNvPr>
          <p:cNvSpPr txBox="1"/>
          <p:nvPr/>
        </p:nvSpPr>
        <p:spPr>
          <a:xfrm>
            <a:off x="5329390" y="2615723"/>
            <a:ext cx="2614645" cy="307777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&lt;EMBED&gt;</a:t>
            </a:r>
            <a:endParaRPr lang="es-ES_tradnl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F08218-D575-4C1E-8E90-6F8B5BBB76D2}"/>
              </a:ext>
            </a:extLst>
          </p:cNvPr>
          <p:cNvSpPr txBox="1"/>
          <p:nvPr/>
        </p:nvSpPr>
        <p:spPr>
          <a:xfrm>
            <a:off x="1411129" y="2667206"/>
            <a:ext cx="1974851" cy="307777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&lt;BDI&gt;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&lt;BDO&gt;</a:t>
            </a:r>
            <a:r>
              <a:rPr lang="es-ES" sz="1000" b="1" baseline="-25000" dirty="0">
                <a:solidFill>
                  <a:schemeClr val="accent2">
                    <a:lumMod val="75000"/>
                  </a:schemeClr>
                </a:solidFill>
              </a:rPr>
              <a:t>[No novedad]</a:t>
            </a:r>
            <a:endParaRPr lang="es-ES_tradnl" b="1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E876CC5-DC2E-4667-9FD5-55EA11144928}"/>
              </a:ext>
            </a:extLst>
          </p:cNvPr>
          <p:cNvSpPr txBox="1"/>
          <p:nvPr/>
        </p:nvSpPr>
        <p:spPr>
          <a:xfrm>
            <a:off x="4797423" y="2315560"/>
            <a:ext cx="3146612" cy="20005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/>
              <a:t>Permite embeber objetos dentro de una etiqueta</a:t>
            </a:r>
            <a:endParaRPr lang="es-ES_tradnl" sz="7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12A697A-9B2F-41B8-9935-14A47AF0C100}"/>
              </a:ext>
            </a:extLst>
          </p:cNvPr>
          <p:cNvSpPr txBox="1"/>
          <p:nvPr/>
        </p:nvSpPr>
        <p:spPr>
          <a:xfrm>
            <a:off x="825251" y="3185320"/>
            <a:ext cx="3530849" cy="21544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Encryption: 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800" b="0" dirty="0">
                <a:solidFill>
                  <a:srgbClr val="F44747"/>
                </a:solidFill>
                <a:effectLst/>
                <a:latin typeface="Consolas" panose="020B0609020204030204" pitchFamily="49" charset="0"/>
              </a:rPr>
              <a:t>keygen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"key"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3F102A4-F482-42AD-98B5-BFE4C1983EE5}"/>
              </a:ext>
            </a:extLst>
          </p:cNvPr>
          <p:cNvSpPr txBox="1"/>
          <p:nvPr/>
        </p:nvSpPr>
        <p:spPr>
          <a:xfrm>
            <a:off x="825251" y="3611101"/>
            <a:ext cx="3146612" cy="20005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/>
              <a:t>Genera una clave encriptada para enviar al servidor</a:t>
            </a:r>
            <a:endParaRPr lang="es-ES_tradnl" sz="7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1FDBE44-CF7A-48E7-AA89-9EB53AAE279A}"/>
              </a:ext>
            </a:extLst>
          </p:cNvPr>
          <p:cNvSpPr txBox="1"/>
          <p:nvPr/>
        </p:nvSpPr>
        <p:spPr>
          <a:xfrm>
            <a:off x="1411130" y="4061951"/>
            <a:ext cx="1974851" cy="307777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&lt;KEYGEN&gt;</a:t>
            </a:r>
            <a:endParaRPr lang="es-ES_tradnl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BE5B2F1-2DE9-45B1-BDCF-FE517E503B54}"/>
              </a:ext>
            </a:extLst>
          </p:cNvPr>
          <p:cNvSpPr txBox="1"/>
          <p:nvPr/>
        </p:nvSpPr>
        <p:spPr>
          <a:xfrm>
            <a:off x="4609383" y="3182052"/>
            <a:ext cx="4054660" cy="21544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_tradnl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Pestaña Novedosa en 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mark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s-ES_tradnl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HTML5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ES_tradnl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mark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&gt;&lt;/</a:t>
            </a:r>
            <a:r>
              <a:rPr lang="es-ES_tradnl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s-ES_tradnl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_tradnl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71321B5-AE3F-4BDA-B6EB-0F0BCE3D36EE}"/>
              </a:ext>
            </a:extLst>
          </p:cNvPr>
          <p:cNvSpPr txBox="1"/>
          <p:nvPr/>
        </p:nvSpPr>
        <p:spPr>
          <a:xfrm>
            <a:off x="5068138" y="4065536"/>
            <a:ext cx="2614645" cy="307777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&lt;MARK&gt;</a:t>
            </a:r>
            <a:endParaRPr lang="es-ES_tradnl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5E457BF-CC40-4245-8BCA-613B3A1C8DE0}"/>
              </a:ext>
            </a:extLst>
          </p:cNvPr>
          <p:cNvSpPr txBox="1"/>
          <p:nvPr/>
        </p:nvSpPr>
        <p:spPr>
          <a:xfrm>
            <a:off x="4609383" y="3611101"/>
            <a:ext cx="3606925" cy="20005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/>
              <a:t>Permite remarcar (algo similar a SPAN) pero con estilos por defecto</a:t>
            </a:r>
            <a:endParaRPr lang="es-ES_tradnl" sz="700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20A9FE4-9AEC-4241-A46F-E63A1C2F7127}"/>
              </a:ext>
            </a:extLst>
          </p:cNvPr>
          <p:cNvSpPr txBox="1"/>
          <p:nvPr/>
        </p:nvSpPr>
        <p:spPr>
          <a:xfrm>
            <a:off x="2830483" y="359377"/>
            <a:ext cx="3582362" cy="20005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00" b="1" i="1" dirty="0">
                <a:solidFill>
                  <a:schemeClr val="accent6">
                    <a:lumMod val="50000"/>
                  </a:schemeClr>
                </a:solidFill>
              </a:rPr>
              <a:t>No se incluye MENUITEM puesto que solo se admite en Firefox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E5F61D-E689-D8BD-AB82-0CAE0422A2C9}"/>
              </a:ext>
            </a:extLst>
          </p:cNvPr>
          <p:cNvSpPr txBox="1"/>
          <p:nvPr/>
        </p:nvSpPr>
        <p:spPr>
          <a:xfrm>
            <a:off x="389501" y="645310"/>
            <a:ext cx="3582362" cy="107721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text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"Miembros"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ES" sz="800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favorite_browser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datalist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"Miembros"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option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"Alejandro"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option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"Sergio"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option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"Antonio"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option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"Serafina"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option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sz="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"Toni"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s-E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s-E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datalist</a:t>
            </a:r>
            <a:r>
              <a:rPr lang="es-ES" sz="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s-E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57BFDC-F3B3-D4A4-5AB3-361E445E77D0}"/>
              </a:ext>
            </a:extLst>
          </p:cNvPr>
          <p:cNvSpPr txBox="1"/>
          <p:nvPr/>
        </p:nvSpPr>
        <p:spPr>
          <a:xfrm>
            <a:off x="4797423" y="1173907"/>
            <a:ext cx="2614645" cy="307777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&lt;DATALIST&gt;</a:t>
            </a:r>
            <a:endParaRPr lang="es-ES_tradnl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97B33D-1907-8A42-4467-AC7938D279FF}"/>
              </a:ext>
            </a:extLst>
          </p:cNvPr>
          <p:cNvSpPr txBox="1"/>
          <p:nvPr/>
        </p:nvSpPr>
        <p:spPr>
          <a:xfrm>
            <a:off x="4361674" y="842319"/>
            <a:ext cx="3582361" cy="20005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/>
              <a:t>Permite mostrar unas preferencias de selección</a:t>
            </a:r>
            <a:endParaRPr lang="es-ES_tradnl" sz="700" b="1" dirty="0"/>
          </a:p>
        </p:txBody>
      </p:sp>
    </p:spTree>
    <p:extLst>
      <p:ext uri="{BB962C8B-B14F-4D97-AF65-F5344CB8AC3E}">
        <p14:creationId xmlns:p14="http://schemas.microsoft.com/office/powerpoint/2010/main" val="123936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TODOS LOS INPUTS</a:t>
            </a:r>
            <a:endParaRPr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RESPECTO A VERSIONES ANTERIORES DE HTML</a:t>
            </a:r>
            <a:endParaRPr dirty="0"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3858675" y="528407"/>
            <a:ext cx="14265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6046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NUEVOS INPUTS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93A44803-88D4-455B-94BF-486F68F38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637601"/>
              </p:ext>
            </p:extLst>
          </p:nvPr>
        </p:nvGraphicFramePr>
        <p:xfrm>
          <a:off x="428500" y="615950"/>
          <a:ext cx="8286750" cy="4083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650">
                  <a:extLst>
                    <a:ext uri="{9D8B030D-6E8A-4147-A177-3AD203B41FA5}">
                      <a16:colId xmlns:a16="http://schemas.microsoft.com/office/drawing/2014/main" val="1642693620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358873490"/>
                    </a:ext>
                  </a:extLst>
                </a:gridCol>
                <a:gridCol w="2711450">
                  <a:extLst>
                    <a:ext uri="{9D8B030D-6E8A-4147-A177-3AD203B41FA5}">
                      <a16:colId xmlns:a16="http://schemas.microsoft.com/office/drawing/2014/main" val="835961551"/>
                    </a:ext>
                  </a:extLst>
                </a:gridCol>
              </a:tblGrid>
              <a:tr h="308497"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Montserrat" pitchFamily="2" charset="0"/>
                        </a:rPr>
                        <a:t>Tipos de Inputs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Montserrat" pitchFamily="2" charset="0"/>
                        </a:rPr>
                        <a:t>Descripción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Montserrat" pitchFamily="2" charset="0"/>
                        </a:rPr>
                        <a:t>Visualización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517355"/>
                  </a:ext>
                </a:extLst>
              </a:tr>
              <a:tr h="326644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0"/>
                        </a:rPr>
                        <a:t>Text (Por defecto)</a:t>
                      </a:r>
                      <a:endParaRPr lang="es-ES_tradnl" sz="12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Montserrat" pitchFamily="2" charset="0"/>
                        </a:rPr>
                        <a:t>Entrada de campo de texto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984105"/>
                  </a:ext>
                </a:extLst>
              </a:tr>
              <a:tr h="326644">
                <a:tc>
                  <a:txBody>
                    <a:bodyPr/>
                    <a:lstStyle/>
                    <a:p>
                      <a:r>
                        <a:rPr lang="es-ES" sz="1200" dirty="0" err="1">
                          <a:latin typeface="Montserrat" pitchFamily="2" charset="0"/>
                        </a:rPr>
                        <a:t>Button</a:t>
                      </a:r>
                      <a:endParaRPr lang="es-ES_tradnl" sz="12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Montserrat" pitchFamily="2" charset="0"/>
                        </a:rPr>
                        <a:t>Usado para activar una script normalmente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10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138889"/>
                  </a:ext>
                </a:extLst>
              </a:tr>
              <a:tr h="326644">
                <a:tc>
                  <a:txBody>
                    <a:bodyPr/>
                    <a:lstStyle/>
                    <a:p>
                      <a:r>
                        <a:rPr lang="es-ES" sz="1200" dirty="0" err="1">
                          <a:latin typeface="Montserrat" pitchFamily="2" charset="0"/>
                        </a:rPr>
                        <a:t>Checkbox</a:t>
                      </a:r>
                      <a:endParaRPr lang="es-ES_tradnl" sz="12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Montserrat" pitchFamily="2" charset="0"/>
                        </a:rPr>
                        <a:t>Define un </a:t>
                      </a:r>
                      <a:r>
                        <a:rPr lang="es-ES" sz="1100" dirty="0" err="1">
                          <a:latin typeface="Montserrat" pitchFamily="2" charset="0"/>
                        </a:rPr>
                        <a:t>checkbox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10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889090"/>
                  </a:ext>
                </a:extLst>
              </a:tr>
              <a:tr h="326644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0"/>
                        </a:rPr>
                        <a:t>Color</a:t>
                      </a:r>
                      <a:endParaRPr lang="es-ES_tradnl" sz="12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Montserrat" pitchFamily="2" charset="0"/>
                        </a:rPr>
                        <a:t>Define una selección de colores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29738"/>
                  </a:ext>
                </a:extLst>
              </a:tr>
              <a:tr h="326644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0"/>
                        </a:rPr>
                        <a:t>Date</a:t>
                      </a:r>
                      <a:endParaRPr lang="es-ES_tradnl" sz="12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Montserrat" pitchFamily="2" charset="0"/>
                        </a:rPr>
                        <a:t>Define una fecha (año, mes, día)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137634"/>
                  </a:ext>
                </a:extLst>
              </a:tr>
              <a:tr h="326644">
                <a:tc>
                  <a:txBody>
                    <a:bodyPr/>
                    <a:lstStyle/>
                    <a:p>
                      <a:r>
                        <a:rPr lang="es-ES" sz="1200" dirty="0" err="1">
                          <a:latin typeface="Montserrat" pitchFamily="2" charset="0"/>
                        </a:rPr>
                        <a:t>Datetime</a:t>
                      </a:r>
                      <a:r>
                        <a:rPr lang="es-ES" sz="1200" dirty="0">
                          <a:latin typeface="Montserrat" pitchFamily="2" charset="0"/>
                        </a:rPr>
                        <a:t>-loca</a:t>
                      </a:r>
                      <a:endParaRPr lang="es-ES_tradnl" sz="12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Montserrat" pitchFamily="2" charset="0"/>
                        </a:rPr>
                        <a:t>Similar a Date pero con horario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10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07836"/>
                  </a:ext>
                </a:extLst>
              </a:tr>
              <a:tr h="508113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0"/>
                        </a:rPr>
                        <a:t>Email</a:t>
                      </a:r>
                      <a:endParaRPr lang="es-ES_tradnl" sz="12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Montserrat" pitchFamily="2" charset="0"/>
                        </a:rPr>
                        <a:t>Define un campo para rellenar un email (</a:t>
                      </a:r>
                      <a:r>
                        <a:rPr lang="es-ES" sz="1100" dirty="0" err="1">
                          <a:latin typeface="Montserrat" pitchFamily="2" charset="0"/>
                        </a:rPr>
                        <a:t>Pattern</a:t>
                      </a:r>
                      <a:r>
                        <a:rPr lang="es-ES" sz="1100" dirty="0">
                          <a:latin typeface="Montserrat" pitchFamily="2" charset="0"/>
                        </a:rPr>
                        <a:t> automático)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567825"/>
                  </a:ext>
                </a:extLst>
              </a:tr>
              <a:tr h="326644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0"/>
                        </a:rPr>
                        <a:t>File</a:t>
                      </a:r>
                      <a:endParaRPr lang="es-ES_tradnl" sz="12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Montserrat" pitchFamily="2" charset="0"/>
                        </a:rPr>
                        <a:t>Define un selector de archivos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10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901149"/>
                  </a:ext>
                </a:extLst>
              </a:tr>
              <a:tr h="326644">
                <a:tc>
                  <a:txBody>
                    <a:bodyPr/>
                    <a:lstStyle/>
                    <a:p>
                      <a:r>
                        <a:rPr lang="es-ES" sz="1200" dirty="0" err="1">
                          <a:latin typeface="Montserrat" pitchFamily="2" charset="0"/>
                        </a:rPr>
                        <a:t>Hidden</a:t>
                      </a:r>
                      <a:endParaRPr lang="es-ES_tradnl" sz="12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Montserrat" pitchFamily="2" charset="0"/>
                        </a:rPr>
                        <a:t>Define un input oculto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10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796950"/>
                  </a:ext>
                </a:extLst>
              </a:tr>
              <a:tr h="326644">
                <a:tc>
                  <a:txBody>
                    <a:bodyPr/>
                    <a:lstStyle/>
                    <a:p>
                      <a:r>
                        <a:rPr lang="es-ES" sz="1200" dirty="0" err="1">
                          <a:latin typeface="Montserrat" pitchFamily="2" charset="0"/>
                        </a:rPr>
                        <a:t>Image</a:t>
                      </a:r>
                      <a:endParaRPr lang="es-ES_tradnl" sz="12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Montserrat" pitchFamily="2" charset="0"/>
                        </a:rPr>
                        <a:t>Define una imagen como un botón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511007"/>
                  </a:ext>
                </a:extLst>
              </a:tr>
              <a:tr h="326644">
                <a:tc>
                  <a:txBody>
                    <a:bodyPr/>
                    <a:lstStyle/>
                    <a:p>
                      <a:r>
                        <a:rPr lang="es-ES" sz="1200" dirty="0" err="1">
                          <a:latin typeface="Montserrat" pitchFamily="2" charset="0"/>
                        </a:rPr>
                        <a:t>Month</a:t>
                      </a:r>
                      <a:endParaRPr lang="es-ES_tradnl" sz="12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Montserrat" pitchFamily="2" charset="0"/>
                        </a:rPr>
                        <a:t>Define un mes y año.</a:t>
                      </a:r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100" dirty="0">
                        <a:latin typeface="Montserra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87863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77BDA245-1FD2-444C-B571-B56E43DEE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192" y="962977"/>
            <a:ext cx="1247775" cy="27622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DC2035C-29FE-481B-A820-0431A5582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192" y="1252854"/>
            <a:ext cx="790575" cy="33337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4698B9F-AD8B-4BC0-99EB-B41B83956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587" y="1604661"/>
            <a:ext cx="627784" cy="27622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90C45A43-1BBE-460A-B5C8-774547047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0425" y="1953542"/>
            <a:ext cx="842843" cy="27622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9C5F800-23F4-4B59-8561-751CC53D99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8097" y="1880886"/>
            <a:ext cx="327865" cy="34888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C3B9D6D-7D95-4666-B01A-937B2F90F6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2551" y="2618755"/>
            <a:ext cx="1988110" cy="20445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1544082D-010E-48CE-A705-B38C1AF796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7221" y="2552387"/>
            <a:ext cx="401468" cy="33718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48A6E1AB-C16D-4C30-B62A-CE011BA643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2192" y="2278016"/>
            <a:ext cx="1149236" cy="246729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EC3C092A-7885-460E-A0A9-0885B66842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7602" y="2262232"/>
            <a:ext cx="223358" cy="29015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FCC88290-D7D0-4508-91E5-8A213BF79A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9433" y="2965782"/>
            <a:ext cx="1677784" cy="389486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78BE1808-A798-4515-80D0-C3786713ED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06386" y="3449037"/>
            <a:ext cx="1677784" cy="271754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CBD54CEF-4032-4FEE-9DBE-98DCDD3B8A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19433" y="3790418"/>
            <a:ext cx="784508" cy="22776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529CE5B1-4B0C-4C24-AC0E-96861D3C46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6386" y="4071090"/>
            <a:ext cx="485863" cy="271754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3CF752C8-D04C-4A9E-AF27-91D35570CB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80509" y="4362200"/>
            <a:ext cx="434741" cy="33070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DED19CD6-123B-466F-812B-B1A51F02BCD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59994" y="4430707"/>
            <a:ext cx="1485546" cy="24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2933"/>
      </p:ext>
    </p:extLst>
  </p:cSld>
  <p:clrMapOvr>
    <a:masterClrMapping/>
  </p:clrMapOvr>
</p:sld>
</file>

<file path=ppt/theme/theme1.xml><?xml version="1.0" encoding="utf-8"?>
<a:theme xmlns:a="http://schemas.openxmlformats.org/drawingml/2006/main" name="Perdita template">
  <a:themeElements>
    <a:clrScheme name="Custom 347">
      <a:dk1>
        <a:srgbClr val="434343"/>
      </a:dk1>
      <a:lt1>
        <a:srgbClr val="FFFFFF"/>
      </a:lt1>
      <a:dk2>
        <a:srgbClr val="999999"/>
      </a:dk2>
      <a:lt2>
        <a:srgbClr val="EFEFEF"/>
      </a:lt2>
      <a:accent1>
        <a:srgbClr val="FF9E00"/>
      </a:accent1>
      <a:accent2>
        <a:srgbClr val="FF6F00"/>
      </a:accent2>
      <a:accent3>
        <a:srgbClr val="8A827D"/>
      </a:accent3>
      <a:accent4>
        <a:srgbClr val="443F3D"/>
      </a:accent4>
      <a:accent5>
        <a:srgbClr val="A0BEDA"/>
      </a:accent5>
      <a:accent6>
        <a:srgbClr val="5E86AC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3221</Words>
  <Application>Microsoft Office PowerPoint</Application>
  <PresentationFormat>Presentación en pantalla (16:9)</PresentationFormat>
  <Paragraphs>524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Montserrat</vt:lpstr>
      <vt:lpstr>SFMono-Regular</vt:lpstr>
      <vt:lpstr>Droid Serif</vt:lpstr>
      <vt:lpstr>Consolas</vt:lpstr>
      <vt:lpstr>Arial</vt:lpstr>
      <vt:lpstr>Perdita template</vt:lpstr>
      <vt:lpstr>HTML5</vt:lpstr>
      <vt:lpstr>NUEVAS ETIQUETAS HTML</vt:lpstr>
      <vt:lpstr>NUEVAS ETIQUETAS</vt:lpstr>
      <vt:lpstr>NUEVAS ETIQUETAS</vt:lpstr>
      <vt:lpstr>NUEVAS ETIQUETAS</vt:lpstr>
      <vt:lpstr>NUEVAS ETIQUETAS</vt:lpstr>
      <vt:lpstr>NUEVAS ETIQUETAS</vt:lpstr>
      <vt:lpstr>TODOS LOS INPUTS</vt:lpstr>
      <vt:lpstr>NUEVOS INPUTS</vt:lpstr>
      <vt:lpstr>NUEVOS INPUTS</vt:lpstr>
      <vt:lpstr>ATRIBUTOS INPUTS</vt:lpstr>
      <vt:lpstr>ATRIBUTOS DE INPUTS</vt:lpstr>
      <vt:lpstr>FORM</vt:lpstr>
      <vt:lpstr>FORM CARACTERÍSTICAS</vt:lpstr>
      <vt:lpstr>FORM CARACTERÍSTICAS</vt:lpstr>
      <vt:lpstr>EVENTOS HTML</vt:lpstr>
      <vt:lpstr>ATRIBUTOS DE INPUTS</vt:lpstr>
      <vt:lpstr>ATRIBUTOS DE INPUTS</vt:lpstr>
      <vt:lpstr>ATRIBUTOS DE INPUTS</vt:lpstr>
      <vt:lpstr>EJEMPLOS HTML</vt:lpstr>
      <vt:lpstr>EJEMPLOS</vt:lpstr>
      <vt:lpstr>EJEMPLOS</vt:lpstr>
      <vt:lpstr>EJEMPLOS</vt:lpstr>
      <vt:lpstr>EJEMPLOS</vt:lpstr>
      <vt:lpstr>EJEMPLOS</vt:lpstr>
      <vt:lpstr>ACTUALIZACIONES DE TEMARIO</vt:lpstr>
      <vt:lpstr>ACTUALIZACIONES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</dc:title>
  <dc:creator>Alejandro</dc:creator>
  <cp:lastModifiedBy>Alejandro Martínez</cp:lastModifiedBy>
  <cp:revision>32</cp:revision>
  <dcterms:modified xsi:type="dcterms:W3CDTF">2023-09-05T15:20:42Z</dcterms:modified>
</cp:coreProperties>
</file>