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handoutMasterIdLst>
    <p:handoutMasterId r:id="rId119"/>
  </p:handoutMasterIdLst>
  <p:sldIdLst>
    <p:sldId id="256" r:id="rId2"/>
    <p:sldId id="261" r:id="rId3"/>
    <p:sldId id="260" r:id="rId4"/>
    <p:sldId id="435" r:id="rId5"/>
    <p:sldId id="264" r:id="rId6"/>
    <p:sldId id="262" r:id="rId7"/>
    <p:sldId id="265" r:id="rId8"/>
    <p:sldId id="270" r:id="rId9"/>
    <p:sldId id="503" r:id="rId10"/>
    <p:sldId id="504" r:id="rId11"/>
    <p:sldId id="505" r:id="rId12"/>
    <p:sldId id="359" r:id="rId13"/>
    <p:sldId id="360" r:id="rId14"/>
    <p:sldId id="361" r:id="rId15"/>
    <p:sldId id="436" r:id="rId16"/>
    <p:sldId id="506" r:id="rId17"/>
    <p:sldId id="507" r:id="rId18"/>
    <p:sldId id="508" r:id="rId19"/>
    <p:sldId id="509" r:id="rId20"/>
    <p:sldId id="510" r:id="rId21"/>
    <p:sldId id="437" r:id="rId22"/>
    <p:sldId id="511" r:id="rId23"/>
    <p:sldId id="512" r:id="rId24"/>
    <p:sldId id="513" r:id="rId25"/>
    <p:sldId id="514" r:id="rId26"/>
    <p:sldId id="515" r:id="rId27"/>
    <p:sldId id="516" r:id="rId28"/>
    <p:sldId id="518" r:id="rId29"/>
    <p:sldId id="519" r:id="rId30"/>
    <p:sldId id="520" r:id="rId31"/>
    <p:sldId id="521" r:id="rId32"/>
    <p:sldId id="522" r:id="rId33"/>
    <p:sldId id="523" r:id="rId34"/>
    <p:sldId id="524" r:id="rId35"/>
    <p:sldId id="525" r:id="rId36"/>
    <p:sldId id="526" r:id="rId37"/>
    <p:sldId id="527" r:id="rId38"/>
    <p:sldId id="528" r:id="rId39"/>
    <p:sldId id="529" r:id="rId40"/>
    <p:sldId id="530" r:id="rId41"/>
    <p:sldId id="531" r:id="rId42"/>
    <p:sldId id="532" r:id="rId43"/>
    <p:sldId id="533" r:id="rId44"/>
    <p:sldId id="535" r:id="rId45"/>
    <p:sldId id="536" r:id="rId46"/>
    <p:sldId id="537" r:id="rId47"/>
    <p:sldId id="538" r:id="rId48"/>
    <p:sldId id="539" r:id="rId49"/>
    <p:sldId id="540" r:id="rId50"/>
    <p:sldId id="541" r:id="rId51"/>
    <p:sldId id="542" r:id="rId52"/>
    <p:sldId id="543" r:id="rId53"/>
    <p:sldId id="544" r:id="rId54"/>
    <p:sldId id="545" r:id="rId55"/>
    <p:sldId id="546" r:id="rId56"/>
    <p:sldId id="547" r:id="rId57"/>
    <p:sldId id="548" r:id="rId58"/>
    <p:sldId id="549" r:id="rId59"/>
    <p:sldId id="550" r:id="rId60"/>
    <p:sldId id="551" r:id="rId61"/>
    <p:sldId id="552" r:id="rId62"/>
    <p:sldId id="553" r:id="rId63"/>
    <p:sldId id="554" r:id="rId64"/>
    <p:sldId id="555" r:id="rId65"/>
    <p:sldId id="556" r:id="rId66"/>
    <p:sldId id="557" r:id="rId67"/>
    <p:sldId id="558" r:id="rId68"/>
    <p:sldId id="559" r:id="rId69"/>
    <p:sldId id="560" r:id="rId70"/>
    <p:sldId id="561" r:id="rId71"/>
    <p:sldId id="562" r:id="rId72"/>
    <p:sldId id="563" r:id="rId73"/>
    <p:sldId id="564" r:id="rId74"/>
    <p:sldId id="565" r:id="rId75"/>
    <p:sldId id="566" r:id="rId76"/>
    <p:sldId id="567" r:id="rId77"/>
    <p:sldId id="568" r:id="rId78"/>
    <p:sldId id="569" r:id="rId79"/>
    <p:sldId id="570" r:id="rId80"/>
    <p:sldId id="571" r:id="rId81"/>
    <p:sldId id="572" r:id="rId82"/>
    <p:sldId id="573" r:id="rId83"/>
    <p:sldId id="574" r:id="rId84"/>
    <p:sldId id="575" r:id="rId85"/>
    <p:sldId id="576" r:id="rId86"/>
    <p:sldId id="577" r:id="rId87"/>
    <p:sldId id="578" r:id="rId88"/>
    <p:sldId id="579" r:id="rId89"/>
    <p:sldId id="580" r:id="rId90"/>
    <p:sldId id="581" r:id="rId91"/>
    <p:sldId id="582" r:id="rId92"/>
    <p:sldId id="583" r:id="rId93"/>
    <p:sldId id="584" r:id="rId94"/>
    <p:sldId id="585" r:id="rId95"/>
    <p:sldId id="586" r:id="rId96"/>
    <p:sldId id="587" r:id="rId97"/>
    <p:sldId id="588" r:id="rId98"/>
    <p:sldId id="589" r:id="rId99"/>
    <p:sldId id="590" r:id="rId100"/>
    <p:sldId id="591" r:id="rId101"/>
    <p:sldId id="592" r:id="rId102"/>
    <p:sldId id="595" r:id="rId103"/>
    <p:sldId id="596" r:id="rId104"/>
    <p:sldId id="597" r:id="rId105"/>
    <p:sldId id="598" r:id="rId106"/>
    <p:sldId id="599" r:id="rId107"/>
    <p:sldId id="600" r:id="rId108"/>
    <p:sldId id="601" r:id="rId109"/>
    <p:sldId id="602" r:id="rId110"/>
    <p:sldId id="603" r:id="rId111"/>
    <p:sldId id="604" r:id="rId112"/>
    <p:sldId id="605" r:id="rId113"/>
    <p:sldId id="606" r:id="rId114"/>
    <p:sldId id="517" r:id="rId115"/>
    <p:sldId id="593" r:id="rId116"/>
    <p:sldId id="594" r:id="rId117"/>
  </p:sldIdLst>
  <p:sldSz cx="7618413" cy="4284663"/>
  <p:notesSz cx="6858000" cy="9144000"/>
  <p:defaultTextStyle>
    <a:defPPr>
      <a:defRPr lang="es-ES"/>
    </a:defPPr>
    <a:lvl1pPr marL="0" algn="l" defTabSz="506029" rtl="0" eaLnBrk="1" latinLnBrk="0" hangingPunct="1">
      <a:defRPr sz="1000" kern="1200">
        <a:solidFill>
          <a:schemeClr val="tx1"/>
        </a:solidFill>
        <a:latin typeface="+mn-lt"/>
        <a:ea typeface="+mn-ea"/>
        <a:cs typeface="+mn-cs"/>
      </a:defRPr>
    </a:lvl1pPr>
    <a:lvl2pPr marL="253014" algn="l" defTabSz="506029" rtl="0" eaLnBrk="1" latinLnBrk="0" hangingPunct="1">
      <a:defRPr sz="1000" kern="1200">
        <a:solidFill>
          <a:schemeClr val="tx1"/>
        </a:solidFill>
        <a:latin typeface="+mn-lt"/>
        <a:ea typeface="+mn-ea"/>
        <a:cs typeface="+mn-cs"/>
      </a:defRPr>
    </a:lvl2pPr>
    <a:lvl3pPr marL="506029" algn="l" defTabSz="506029" rtl="0" eaLnBrk="1" latinLnBrk="0" hangingPunct="1">
      <a:defRPr sz="1000" kern="1200">
        <a:solidFill>
          <a:schemeClr val="tx1"/>
        </a:solidFill>
        <a:latin typeface="+mn-lt"/>
        <a:ea typeface="+mn-ea"/>
        <a:cs typeface="+mn-cs"/>
      </a:defRPr>
    </a:lvl3pPr>
    <a:lvl4pPr marL="759043" algn="l" defTabSz="506029" rtl="0" eaLnBrk="1" latinLnBrk="0" hangingPunct="1">
      <a:defRPr sz="1000" kern="1200">
        <a:solidFill>
          <a:schemeClr val="tx1"/>
        </a:solidFill>
        <a:latin typeface="+mn-lt"/>
        <a:ea typeface="+mn-ea"/>
        <a:cs typeface="+mn-cs"/>
      </a:defRPr>
    </a:lvl4pPr>
    <a:lvl5pPr marL="1012058" algn="l" defTabSz="506029" rtl="0" eaLnBrk="1" latinLnBrk="0" hangingPunct="1">
      <a:defRPr sz="1000" kern="1200">
        <a:solidFill>
          <a:schemeClr val="tx1"/>
        </a:solidFill>
        <a:latin typeface="+mn-lt"/>
        <a:ea typeface="+mn-ea"/>
        <a:cs typeface="+mn-cs"/>
      </a:defRPr>
    </a:lvl5pPr>
    <a:lvl6pPr marL="1265072" algn="l" defTabSz="506029" rtl="0" eaLnBrk="1" latinLnBrk="0" hangingPunct="1">
      <a:defRPr sz="1000" kern="1200">
        <a:solidFill>
          <a:schemeClr val="tx1"/>
        </a:solidFill>
        <a:latin typeface="+mn-lt"/>
        <a:ea typeface="+mn-ea"/>
        <a:cs typeface="+mn-cs"/>
      </a:defRPr>
    </a:lvl6pPr>
    <a:lvl7pPr marL="1518087" algn="l" defTabSz="506029" rtl="0" eaLnBrk="1" latinLnBrk="0" hangingPunct="1">
      <a:defRPr sz="1000" kern="1200">
        <a:solidFill>
          <a:schemeClr val="tx1"/>
        </a:solidFill>
        <a:latin typeface="+mn-lt"/>
        <a:ea typeface="+mn-ea"/>
        <a:cs typeface="+mn-cs"/>
      </a:defRPr>
    </a:lvl7pPr>
    <a:lvl8pPr marL="1771101" algn="l" defTabSz="506029" rtl="0" eaLnBrk="1" latinLnBrk="0" hangingPunct="1">
      <a:defRPr sz="1000" kern="1200">
        <a:solidFill>
          <a:schemeClr val="tx1"/>
        </a:solidFill>
        <a:latin typeface="+mn-lt"/>
        <a:ea typeface="+mn-ea"/>
        <a:cs typeface="+mn-cs"/>
      </a:defRPr>
    </a:lvl8pPr>
    <a:lvl9pPr marL="2024116" algn="l" defTabSz="506029"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0">
          <p15:clr>
            <a:srgbClr val="A4A3A4"/>
          </p15:clr>
        </p15:guide>
        <p15:guide id="2" pos="24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854" autoAdjust="0"/>
  </p:normalViewPr>
  <p:slideViewPr>
    <p:cSldViewPr>
      <p:cViewPr varScale="1">
        <p:scale>
          <a:sx n="161" d="100"/>
          <a:sy n="161" d="100"/>
        </p:scale>
        <p:origin x="114" y="132"/>
      </p:cViewPr>
      <p:guideLst>
        <p:guide orient="horz" pos="1350"/>
        <p:guide pos="240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2CF151-BABD-425E-996C-40964E52AC39}" type="datetimeFigureOut">
              <a:rPr lang="es-ES" smtClean="0"/>
              <a:t>05/11/2025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2C1018-6667-435D-B153-670EA259BFEF}" type="slidenum">
              <a:rPr lang="es-ES" smtClean="0"/>
              <a:t>‹Nº›</a:t>
            </a:fld>
            <a:endParaRPr lang="es-ES"/>
          </a:p>
        </p:txBody>
      </p:sp>
    </p:spTree>
    <p:extLst>
      <p:ext uri="{BB962C8B-B14F-4D97-AF65-F5344CB8AC3E}">
        <p14:creationId xmlns:p14="http://schemas.microsoft.com/office/powerpoint/2010/main" val="793201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87E14-B22D-4CA3-BF86-DE8D3576B8EA}" type="datetimeFigureOut">
              <a:rPr lang="es-ES" smtClean="0"/>
              <a:t>05/11/2025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23350-41E4-4DF6-891A-B2B5ED03A37F}" type="slidenum">
              <a:rPr lang="es-ES" smtClean="0"/>
              <a:t>‹Nº›</a:t>
            </a:fld>
            <a:endParaRPr lang="es-ES"/>
          </a:p>
        </p:txBody>
      </p:sp>
    </p:spTree>
    <p:extLst>
      <p:ext uri="{BB962C8B-B14F-4D97-AF65-F5344CB8AC3E}">
        <p14:creationId xmlns:p14="http://schemas.microsoft.com/office/powerpoint/2010/main" val="384092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4F23350-41E4-4DF6-891A-B2B5ED03A37F}" type="slidenum">
              <a:rPr lang="es-ES" smtClean="0"/>
              <a:t>12</a:t>
            </a:fld>
            <a:endParaRPr lang="es-ES"/>
          </a:p>
        </p:txBody>
      </p:sp>
    </p:spTree>
    <p:extLst>
      <p:ext uri="{BB962C8B-B14F-4D97-AF65-F5344CB8AC3E}">
        <p14:creationId xmlns:p14="http://schemas.microsoft.com/office/powerpoint/2010/main" val="3563287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n Valero">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a:stretch>
            <a:fillRect/>
          </a:stretch>
        </p:blipFill>
        <p:spPr bwMode="auto">
          <a:xfrm>
            <a:off x="5094288" y="7938"/>
            <a:ext cx="2524125" cy="4267200"/>
          </a:xfrm>
          <a:prstGeom prst="rect">
            <a:avLst/>
          </a:prstGeom>
          <a:noFill/>
          <a:ln w="9525">
            <a:noFill/>
            <a:miter lim="800000"/>
            <a:headEnd/>
            <a:tailEnd/>
          </a:ln>
          <a:effectLst/>
        </p:spPr>
      </p:pic>
      <p:cxnSp>
        <p:nvCxnSpPr>
          <p:cNvPr id="2" name="1 Conector recto"/>
          <p:cNvCxnSpPr/>
          <p:nvPr userDrawn="1"/>
        </p:nvCxnSpPr>
        <p:spPr>
          <a:xfrm>
            <a:off x="4555958" y="558155"/>
            <a:ext cx="0" cy="3528392"/>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 name="2 Rectángulo"/>
          <p:cNvSpPr/>
          <p:nvPr userDrawn="1"/>
        </p:nvSpPr>
        <p:spPr>
          <a:xfrm>
            <a:off x="64790" y="54099"/>
            <a:ext cx="4464496" cy="4104456"/>
          </a:xfrm>
          <a:prstGeom prst="rect">
            <a:avLst/>
          </a:prstGeom>
          <a:solidFill>
            <a:schemeClr val="bg1">
              <a:lumMod val="9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userDrawn="1"/>
        </p:nvSpPr>
        <p:spPr>
          <a:xfrm rot="18135412">
            <a:off x="845061" y="1901089"/>
            <a:ext cx="2355132" cy="461665"/>
          </a:xfrm>
          <a:prstGeom prst="rect">
            <a:avLst/>
          </a:prstGeom>
          <a:noFill/>
        </p:spPr>
        <p:txBody>
          <a:bodyPr wrap="none" rtlCol="0">
            <a:spAutoFit/>
          </a:bodyPr>
          <a:lstStyle/>
          <a:p>
            <a:r>
              <a:rPr lang="es-ES" sz="2400" dirty="0">
                <a:solidFill>
                  <a:schemeClr val="bg1">
                    <a:lumMod val="65000"/>
                  </a:schemeClr>
                </a:solidFill>
                <a:latin typeface="Ubuntu" pitchFamily="34" charset="0"/>
              </a:rPr>
              <a:t>Recurso gráfico</a:t>
            </a:r>
          </a:p>
        </p:txBody>
      </p:sp>
    </p:spTree>
    <p:extLst>
      <p:ext uri="{BB962C8B-B14F-4D97-AF65-F5344CB8AC3E}">
        <p14:creationId xmlns:p14="http://schemas.microsoft.com/office/powerpoint/2010/main" val="52122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TIVOS">
    <p:spTree>
      <p:nvGrpSpPr>
        <p:cNvPr id="1" name=""/>
        <p:cNvGrpSpPr/>
        <p:nvPr/>
      </p:nvGrpSpPr>
      <p:grpSpPr>
        <a:xfrm>
          <a:off x="0" y="0"/>
          <a:ext cx="0" cy="0"/>
          <a:chOff x="0" y="0"/>
          <a:chExt cx="0" cy="0"/>
        </a:xfrm>
      </p:grpSpPr>
      <p:sp>
        <p:nvSpPr>
          <p:cNvPr id="7" name="6 Rectángulo"/>
          <p:cNvSpPr/>
          <p:nvPr userDrawn="1"/>
        </p:nvSpPr>
        <p:spPr>
          <a:xfrm>
            <a:off x="0" y="0"/>
            <a:ext cx="7618413" cy="537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dirty="0"/>
          </a:p>
        </p:txBody>
      </p:sp>
      <p:sp>
        <p:nvSpPr>
          <p:cNvPr id="8" name="7 Rectángulo"/>
          <p:cNvSpPr/>
          <p:nvPr userDrawn="1"/>
        </p:nvSpPr>
        <p:spPr>
          <a:xfrm>
            <a:off x="2" y="4097463"/>
            <a:ext cx="7618413" cy="18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506029" rtl="0" eaLnBrk="1" latinLnBrk="0" hangingPunct="1"/>
            <a:endParaRPr lang="es-ES" sz="1000" kern="1200">
              <a:solidFill>
                <a:schemeClr val="lt1"/>
              </a:solidFill>
              <a:latin typeface="+mn-lt"/>
              <a:ea typeface="+mn-ea"/>
              <a:cs typeface="+mn-cs"/>
            </a:endParaRPr>
          </a:p>
        </p:txBody>
      </p:sp>
      <p:sp>
        <p:nvSpPr>
          <p:cNvPr id="9" name="8 CuadroTexto"/>
          <p:cNvSpPr txBox="1"/>
          <p:nvPr userDrawn="1"/>
        </p:nvSpPr>
        <p:spPr>
          <a:xfrm>
            <a:off x="165868" y="222258"/>
            <a:ext cx="2759732" cy="276999"/>
          </a:xfrm>
          <a:prstGeom prst="rect">
            <a:avLst/>
          </a:prstGeom>
          <a:noFill/>
        </p:spPr>
        <p:txBody>
          <a:bodyPr wrap="square" rtlCol="0">
            <a:spAutoFit/>
          </a:bodyPr>
          <a:lstStyle/>
          <a:p>
            <a:r>
              <a:rPr lang="es-ES" sz="1200" b="0" dirty="0">
                <a:solidFill>
                  <a:srgbClr val="FFC000"/>
                </a:solidFill>
                <a:latin typeface="Ubuntu" pitchFamily="34" charset="0"/>
              </a:rPr>
              <a:t>OBJETIVOS</a:t>
            </a:r>
          </a:p>
        </p:txBody>
      </p:sp>
      <p:cxnSp>
        <p:nvCxnSpPr>
          <p:cNvPr id="5" name="4 Conector recto"/>
          <p:cNvCxnSpPr/>
          <p:nvPr userDrawn="1"/>
        </p:nvCxnSpPr>
        <p:spPr>
          <a:xfrm>
            <a:off x="4555958" y="558155"/>
            <a:ext cx="0" cy="3528392"/>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70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7" name="6 Rectángulo"/>
          <p:cNvSpPr/>
          <p:nvPr userDrawn="1"/>
        </p:nvSpPr>
        <p:spPr>
          <a:xfrm>
            <a:off x="0" y="-1"/>
            <a:ext cx="7618413" cy="537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506029" rtl="0" eaLnBrk="1" latinLnBrk="0" hangingPunct="1"/>
            <a:endParaRPr lang="es-ES" sz="1000" kern="1200" dirty="0">
              <a:solidFill>
                <a:schemeClr val="lt1"/>
              </a:solidFill>
              <a:latin typeface="+mn-lt"/>
              <a:ea typeface="+mn-ea"/>
              <a:cs typeface="+mn-cs"/>
            </a:endParaRPr>
          </a:p>
        </p:txBody>
      </p:sp>
      <p:sp>
        <p:nvSpPr>
          <p:cNvPr id="8" name="7 Rectángulo"/>
          <p:cNvSpPr/>
          <p:nvPr userDrawn="1"/>
        </p:nvSpPr>
        <p:spPr>
          <a:xfrm>
            <a:off x="2" y="4097463"/>
            <a:ext cx="7618413" cy="18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506029" rtl="0" eaLnBrk="1" latinLnBrk="0" hangingPunct="1"/>
            <a:endParaRPr lang="es-ES" sz="1000" kern="1200">
              <a:solidFill>
                <a:schemeClr val="lt1"/>
              </a:solidFill>
              <a:latin typeface="+mn-lt"/>
              <a:ea typeface="+mn-ea"/>
              <a:cs typeface="+mn-cs"/>
            </a:endParaRPr>
          </a:p>
        </p:txBody>
      </p:sp>
      <p:cxnSp>
        <p:nvCxnSpPr>
          <p:cNvPr id="5" name="4 Conector recto"/>
          <p:cNvCxnSpPr/>
          <p:nvPr userDrawn="1"/>
        </p:nvCxnSpPr>
        <p:spPr>
          <a:xfrm>
            <a:off x="4555958" y="558155"/>
            <a:ext cx="0" cy="3528392"/>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5 CuadroTexto"/>
          <p:cNvSpPr txBox="1"/>
          <p:nvPr userDrawn="1"/>
        </p:nvSpPr>
        <p:spPr>
          <a:xfrm>
            <a:off x="4673302" y="702171"/>
            <a:ext cx="2666114" cy="400110"/>
          </a:xfrm>
          <a:prstGeom prst="rect">
            <a:avLst/>
          </a:prstGeom>
          <a:noFill/>
        </p:spPr>
        <p:txBody>
          <a:bodyPr wrap="none" rtlCol="0">
            <a:spAutoFit/>
          </a:bodyPr>
          <a:lstStyle/>
          <a:p>
            <a:pPr algn="ctr"/>
            <a:r>
              <a:rPr lang="es-ES" dirty="0">
                <a:solidFill>
                  <a:schemeClr val="bg1">
                    <a:lumMod val="65000"/>
                  </a:schemeClr>
                </a:solidFill>
              </a:rPr>
              <a:t>Zona reservada para Recursos gráficos y/o </a:t>
            </a:r>
          </a:p>
          <a:p>
            <a:pPr algn="ctr"/>
            <a:r>
              <a:rPr lang="es-ES" dirty="0">
                <a:solidFill>
                  <a:schemeClr val="bg1">
                    <a:lumMod val="65000"/>
                  </a:schemeClr>
                </a:solidFill>
              </a:rPr>
              <a:t>contenidos teóricos complementarios</a:t>
            </a:r>
          </a:p>
        </p:txBody>
      </p:sp>
      <p:sp>
        <p:nvSpPr>
          <p:cNvPr id="10" name="9 CuadroTexto"/>
          <p:cNvSpPr txBox="1"/>
          <p:nvPr userDrawn="1"/>
        </p:nvSpPr>
        <p:spPr>
          <a:xfrm>
            <a:off x="165868" y="222258"/>
            <a:ext cx="2759732" cy="276999"/>
          </a:xfrm>
          <a:prstGeom prst="rect">
            <a:avLst/>
          </a:prstGeom>
          <a:noFill/>
        </p:spPr>
        <p:txBody>
          <a:bodyPr wrap="square" rtlCol="0">
            <a:spAutoFit/>
          </a:bodyPr>
          <a:lstStyle/>
          <a:p>
            <a:r>
              <a:rPr lang="es-ES" sz="1200" b="0" dirty="0">
                <a:solidFill>
                  <a:srgbClr val="FFC000"/>
                </a:solidFill>
                <a:latin typeface="Ubuntu" pitchFamily="34" charset="0"/>
              </a:rPr>
              <a:t>INTRODUCCIÓN</a:t>
            </a:r>
          </a:p>
        </p:txBody>
      </p:sp>
    </p:spTree>
    <p:extLst>
      <p:ext uri="{BB962C8B-B14F-4D97-AF65-F5344CB8AC3E}">
        <p14:creationId xmlns:p14="http://schemas.microsoft.com/office/powerpoint/2010/main" val="14409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SUMEN">
    <p:spTree>
      <p:nvGrpSpPr>
        <p:cNvPr id="1" name=""/>
        <p:cNvGrpSpPr/>
        <p:nvPr/>
      </p:nvGrpSpPr>
      <p:grpSpPr>
        <a:xfrm>
          <a:off x="0" y="0"/>
          <a:ext cx="0" cy="0"/>
          <a:chOff x="0" y="0"/>
          <a:chExt cx="0" cy="0"/>
        </a:xfrm>
      </p:grpSpPr>
      <p:sp>
        <p:nvSpPr>
          <p:cNvPr id="7" name="6 Rectángulo"/>
          <p:cNvSpPr/>
          <p:nvPr userDrawn="1"/>
        </p:nvSpPr>
        <p:spPr>
          <a:xfrm>
            <a:off x="0" y="-1"/>
            <a:ext cx="7618413" cy="537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506029" rtl="0" eaLnBrk="1" latinLnBrk="0" hangingPunct="1"/>
            <a:endParaRPr lang="es-ES" sz="1000" kern="1200" dirty="0">
              <a:solidFill>
                <a:schemeClr val="lt1"/>
              </a:solidFill>
              <a:latin typeface="+mn-lt"/>
              <a:ea typeface="+mn-ea"/>
              <a:cs typeface="+mn-cs"/>
            </a:endParaRPr>
          </a:p>
        </p:txBody>
      </p:sp>
      <p:sp>
        <p:nvSpPr>
          <p:cNvPr id="8" name="7 Rectángulo"/>
          <p:cNvSpPr/>
          <p:nvPr userDrawn="1"/>
        </p:nvSpPr>
        <p:spPr>
          <a:xfrm>
            <a:off x="2" y="4097463"/>
            <a:ext cx="7618413" cy="18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506029" rtl="0" eaLnBrk="1" latinLnBrk="0" hangingPunct="1"/>
            <a:endParaRPr lang="es-ES" sz="1000" kern="1200">
              <a:solidFill>
                <a:schemeClr val="lt1"/>
              </a:solidFill>
              <a:latin typeface="+mn-lt"/>
              <a:ea typeface="+mn-ea"/>
              <a:cs typeface="+mn-cs"/>
            </a:endParaRPr>
          </a:p>
        </p:txBody>
      </p:sp>
      <p:cxnSp>
        <p:nvCxnSpPr>
          <p:cNvPr id="5" name="4 Conector recto"/>
          <p:cNvCxnSpPr/>
          <p:nvPr userDrawn="1"/>
        </p:nvCxnSpPr>
        <p:spPr>
          <a:xfrm>
            <a:off x="4555958" y="558155"/>
            <a:ext cx="0" cy="3528392"/>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5 CuadroTexto"/>
          <p:cNvSpPr txBox="1"/>
          <p:nvPr userDrawn="1"/>
        </p:nvSpPr>
        <p:spPr>
          <a:xfrm>
            <a:off x="4673302" y="702171"/>
            <a:ext cx="2666114" cy="400110"/>
          </a:xfrm>
          <a:prstGeom prst="rect">
            <a:avLst/>
          </a:prstGeom>
          <a:noFill/>
        </p:spPr>
        <p:txBody>
          <a:bodyPr wrap="none" rtlCol="0">
            <a:spAutoFit/>
          </a:bodyPr>
          <a:lstStyle/>
          <a:p>
            <a:pPr algn="ctr"/>
            <a:r>
              <a:rPr lang="es-ES" dirty="0">
                <a:solidFill>
                  <a:schemeClr val="bg1">
                    <a:lumMod val="65000"/>
                  </a:schemeClr>
                </a:solidFill>
              </a:rPr>
              <a:t>Zona reservada para Recursos gráficos y/o </a:t>
            </a:r>
          </a:p>
          <a:p>
            <a:pPr algn="ctr"/>
            <a:r>
              <a:rPr lang="es-ES" dirty="0">
                <a:solidFill>
                  <a:schemeClr val="bg1">
                    <a:lumMod val="65000"/>
                  </a:schemeClr>
                </a:solidFill>
              </a:rPr>
              <a:t>contenidos teóricos complementarios</a:t>
            </a:r>
          </a:p>
        </p:txBody>
      </p:sp>
      <p:sp>
        <p:nvSpPr>
          <p:cNvPr id="10" name="9 CuadroTexto"/>
          <p:cNvSpPr txBox="1"/>
          <p:nvPr userDrawn="1"/>
        </p:nvSpPr>
        <p:spPr>
          <a:xfrm>
            <a:off x="165868" y="222258"/>
            <a:ext cx="2759732" cy="276999"/>
          </a:xfrm>
          <a:prstGeom prst="rect">
            <a:avLst/>
          </a:prstGeom>
          <a:noFill/>
        </p:spPr>
        <p:txBody>
          <a:bodyPr wrap="square" rtlCol="0">
            <a:spAutoFit/>
          </a:bodyPr>
          <a:lstStyle/>
          <a:p>
            <a:r>
              <a:rPr lang="es-ES" sz="1200" b="0" dirty="0">
                <a:solidFill>
                  <a:srgbClr val="FFC000"/>
                </a:solidFill>
                <a:latin typeface="Ubuntu" pitchFamily="34" charset="0"/>
              </a:rPr>
              <a:t>RESUMEN</a:t>
            </a:r>
          </a:p>
        </p:txBody>
      </p:sp>
    </p:spTree>
    <p:extLst>
      <p:ext uri="{BB962C8B-B14F-4D97-AF65-F5344CB8AC3E}">
        <p14:creationId xmlns:p14="http://schemas.microsoft.com/office/powerpoint/2010/main" val="180438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BIBLIOGRAFIA">
    <p:spTree>
      <p:nvGrpSpPr>
        <p:cNvPr id="1" name=""/>
        <p:cNvGrpSpPr/>
        <p:nvPr/>
      </p:nvGrpSpPr>
      <p:grpSpPr>
        <a:xfrm>
          <a:off x="0" y="0"/>
          <a:ext cx="0" cy="0"/>
          <a:chOff x="0" y="0"/>
          <a:chExt cx="0" cy="0"/>
        </a:xfrm>
      </p:grpSpPr>
      <p:sp>
        <p:nvSpPr>
          <p:cNvPr id="7" name="6 Rectángulo"/>
          <p:cNvSpPr/>
          <p:nvPr userDrawn="1"/>
        </p:nvSpPr>
        <p:spPr>
          <a:xfrm>
            <a:off x="0" y="-1"/>
            <a:ext cx="7618413" cy="537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506029" rtl="0" eaLnBrk="1" latinLnBrk="0" hangingPunct="1"/>
            <a:endParaRPr lang="es-ES" sz="1000" kern="1200" dirty="0">
              <a:solidFill>
                <a:schemeClr val="lt1"/>
              </a:solidFill>
              <a:latin typeface="+mn-lt"/>
              <a:ea typeface="+mn-ea"/>
              <a:cs typeface="+mn-cs"/>
            </a:endParaRPr>
          </a:p>
        </p:txBody>
      </p:sp>
      <p:sp>
        <p:nvSpPr>
          <p:cNvPr id="8" name="7 Rectángulo"/>
          <p:cNvSpPr/>
          <p:nvPr userDrawn="1"/>
        </p:nvSpPr>
        <p:spPr>
          <a:xfrm>
            <a:off x="2" y="4097463"/>
            <a:ext cx="7618413" cy="18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506029" rtl="0" eaLnBrk="1" latinLnBrk="0" hangingPunct="1"/>
            <a:endParaRPr lang="es-ES" sz="1000" kern="1200">
              <a:solidFill>
                <a:schemeClr val="lt1"/>
              </a:solidFill>
              <a:latin typeface="+mn-lt"/>
              <a:ea typeface="+mn-ea"/>
              <a:cs typeface="+mn-cs"/>
            </a:endParaRPr>
          </a:p>
        </p:txBody>
      </p:sp>
      <p:cxnSp>
        <p:nvCxnSpPr>
          <p:cNvPr id="5" name="4 Conector recto"/>
          <p:cNvCxnSpPr/>
          <p:nvPr userDrawn="1"/>
        </p:nvCxnSpPr>
        <p:spPr>
          <a:xfrm>
            <a:off x="4555958" y="558155"/>
            <a:ext cx="0" cy="3528392"/>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5 CuadroTexto"/>
          <p:cNvSpPr txBox="1"/>
          <p:nvPr userDrawn="1"/>
        </p:nvSpPr>
        <p:spPr>
          <a:xfrm>
            <a:off x="4673302" y="702171"/>
            <a:ext cx="2666114" cy="400110"/>
          </a:xfrm>
          <a:prstGeom prst="rect">
            <a:avLst/>
          </a:prstGeom>
          <a:noFill/>
        </p:spPr>
        <p:txBody>
          <a:bodyPr wrap="none" rtlCol="0">
            <a:spAutoFit/>
          </a:bodyPr>
          <a:lstStyle/>
          <a:p>
            <a:pPr algn="ctr"/>
            <a:r>
              <a:rPr lang="es-ES" dirty="0">
                <a:solidFill>
                  <a:schemeClr val="bg1">
                    <a:lumMod val="65000"/>
                  </a:schemeClr>
                </a:solidFill>
              </a:rPr>
              <a:t>Zona reservada para Recursos gráficos y/o </a:t>
            </a:r>
          </a:p>
          <a:p>
            <a:pPr algn="ctr"/>
            <a:r>
              <a:rPr lang="es-ES" dirty="0">
                <a:solidFill>
                  <a:schemeClr val="bg1">
                    <a:lumMod val="65000"/>
                  </a:schemeClr>
                </a:solidFill>
              </a:rPr>
              <a:t>contenidos teóricos complementarios</a:t>
            </a:r>
          </a:p>
        </p:txBody>
      </p:sp>
      <p:sp>
        <p:nvSpPr>
          <p:cNvPr id="10" name="9 CuadroTexto"/>
          <p:cNvSpPr txBox="1"/>
          <p:nvPr userDrawn="1"/>
        </p:nvSpPr>
        <p:spPr>
          <a:xfrm>
            <a:off x="165868" y="222258"/>
            <a:ext cx="2759732" cy="276999"/>
          </a:xfrm>
          <a:prstGeom prst="rect">
            <a:avLst/>
          </a:prstGeom>
          <a:noFill/>
        </p:spPr>
        <p:txBody>
          <a:bodyPr wrap="square" rtlCol="0">
            <a:spAutoFit/>
          </a:bodyPr>
          <a:lstStyle/>
          <a:p>
            <a:r>
              <a:rPr lang="es-ES" sz="1200" b="0" dirty="0">
                <a:solidFill>
                  <a:srgbClr val="FFC000"/>
                </a:solidFill>
                <a:latin typeface="Ubuntu" pitchFamily="34" charset="0"/>
              </a:rPr>
              <a:t>BIBLIOGRAFÍA</a:t>
            </a:r>
          </a:p>
        </p:txBody>
      </p:sp>
    </p:spTree>
    <p:extLst>
      <p:ext uri="{BB962C8B-B14F-4D97-AF65-F5344CB8AC3E}">
        <p14:creationId xmlns:p14="http://schemas.microsoft.com/office/powerpoint/2010/main" val="71214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TOEVALUACION">
    <p:spTree>
      <p:nvGrpSpPr>
        <p:cNvPr id="1" name=""/>
        <p:cNvGrpSpPr/>
        <p:nvPr/>
      </p:nvGrpSpPr>
      <p:grpSpPr>
        <a:xfrm>
          <a:off x="0" y="0"/>
          <a:ext cx="0" cy="0"/>
          <a:chOff x="0" y="0"/>
          <a:chExt cx="0" cy="0"/>
        </a:xfrm>
      </p:grpSpPr>
      <p:sp>
        <p:nvSpPr>
          <p:cNvPr id="9" name="8 Rectángulo"/>
          <p:cNvSpPr/>
          <p:nvPr userDrawn="1"/>
        </p:nvSpPr>
        <p:spPr>
          <a:xfrm>
            <a:off x="0" y="-1"/>
            <a:ext cx="7618413" cy="537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506029" rtl="0" eaLnBrk="1" latinLnBrk="0" hangingPunct="1"/>
            <a:endParaRPr lang="es-ES" sz="1000" kern="1200" dirty="0">
              <a:solidFill>
                <a:schemeClr val="lt1"/>
              </a:solidFill>
              <a:latin typeface="+mn-lt"/>
              <a:ea typeface="+mn-ea"/>
              <a:cs typeface="+mn-cs"/>
            </a:endParaRPr>
          </a:p>
        </p:txBody>
      </p:sp>
      <p:sp>
        <p:nvSpPr>
          <p:cNvPr id="8" name="7 Rectángulo"/>
          <p:cNvSpPr/>
          <p:nvPr userDrawn="1"/>
        </p:nvSpPr>
        <p:spPr>
          <a:xfrm>
            <a:off x="2" y="4097463"/>
            <a:ext cx="7618413" cy="18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506029" rtl="0" eaLnBrk="1" latinLnBrk="0" hangingPunct="1"/>
            <a:endParaRPr lang="es-ES" sz="1000" kern="1200">
              <a:solidFill>
                <a:schemeClr val="lt1"/>
              </a:solidFill>
              <a:latin typeface="+mn-lt"/>
              <a:ea typeface="+mn-ea"/>
              <a:cs typeface="+mn-cs"/>
            </a:endParaRPr>
          </a:p>
        </p:txBody>
      </p:sp>
      <p:cxnSp>
        <p:nvCxnSpPr>
          <p:cNvPr id="5" name="4 Conector recto"/>
          <p:cNvCxnSpPr/>
          <p:nvPr userDrawn="1"/>
        </p:nvCxnSpPr>
        <p:spPr>
          <a:xfrm>
            <a:off x="4555958" y="558155"/>
            <a:ext cx="0" cy="3528392"/>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5 CuadroTexto"/>
          <p:cNvSpPr txBox="1"/>
          <p:nvPr userDrawn="1"/>
        </p:nvSpPr>
        <p:spPr>
          <a:xfrm>
            <a:off x="4673302" y="702171"/>
            <a:ext cx="2666114" cy="400110"/>
          </a:xfrm>
          <a:prstGeom prst="rect">
            <a:avLst/>
          </a:prstGeom>
          <a:noFill/>
        </p:spPr>
        <p:txBody>
          <a:bodyPr wrap="none" rtlCol="0">
            <a:spAutoFit/>
          </a:bodyPr>
          <a:lstStyle/>
          <a:p>
            <a:pPr algn="ctr"/>
            <a:r>
              <a:rPr lang="es-ES" dirty="0">
                <a:solidFill>
                  <a:schemeClr val="bg1">
                    <a:lumMod val="65000"/>
                  </a:schemeClr>
                </a:solidFill>
              </a:rPr>
              <a:t>Zona reservada para Recursos gráficos y/o </a:t>
            </a:r>
          </a:p>
          <a:p>
            <a:pPr algn="ctr"/>
            <a:r>
              <a:rPr lang="es-ES" dirty="0">
                <a:solidFill>
                  <a:schemeClr val="bg1">
                    <a:lumMod val="65000"/>
                  </a:schemeClr>
                </a:solidFill>
              </a:rPr>
              <a:t>contenidos teóricos complementarios</a:t>
            </a:r>
          </a:p>
        </p:txBody>
      </p:sp>
      <p:sp>
        <p:nvSpPr>
          <p:cNvPr id="10" name="9 CuadroTexto"/>
          <p:cNvSpPr txBox="1"/>
          <p:nvPr userDrawn="1"/>
        </p:nvSpPr>
        <p:spPr>
          <a:xfrm>
            <a:off x="165868" y="222258"/>
            <a:ext cx="2759732" cy="276999"/>
          </a:xfrm>
          <a:prstGeom prst="rect">
            <a:avLst/>
          </a:prstGeom>
          <a:noFill/>
        </p:spPr>
        <p:txBody>
          <a:bodyPr wrap="square" rtlCol="0">
            <a:spAutoFit/>
          </a:bodyPr>
          <a:lstStyle/>
          <a:p>
            <a:r>
              <a:rPr lang="es-ES" sz="1200" b="0" dirty="0">
                <a:solidFill>
                  <a:srgbClr val="FFC000"/>
                </a:solidFill>
                <a:latin typeface="Ubuntu" pitchFamily="34" charset="0"/>
              </a:rPr>
              <a:t>AUTOEVALUACIÓN</a:t>
            </a:r>
          </a:p>
        </p:txBody>
      </p:sp>
    </p:spTree>
    <p:extLst>
      <p:ext uri="{BB962C8B-B14F-4D97-AF65-F5344CB8AC3E}">
        <p14:creationId xmlns:p14="http://schemas.microsoft.com/office/powerpoint/2010/main" val="18310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BLANCO">
    <p:spTree>
      <p:nvGrpSpPr>
        <p:cNvPr id="1" name=""/>
        <p:cNvGrpSpPr/>
        <p:nvPr/>
      </p:nvGrpSpPr>
      <p:grpSpPr>
        <a:xfrm>
          <a:off x="0" y="0"/>
          <a:ext cx="0" cy="0"/>
          <a:chOff x="0" y="0"/>
          <a:chExt cx="0" cy="0"/>
        </a:xfrm>
      </p:grpSpPr>
      <p:sp>
        <p:nvSpPr>
          <p:cNvPr id="8" name="7 Rectángulo"/>
          <p:cNvSpPr/>
          <p:nvPr userDrawn="1"/>
        </p:nvSpPr>
        <p:spPr>
          <a:xfrm>
            <a:off x="2" y="4097463"/>
            <a:ext cx="7618413" cy="18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506029" rtl="0" eaLnBrk="1" latinLnBrk="0" hangingPunct="1"/>
            <a:endParaRPr lang="es-ES" sz="1000" kern="1200">
              <a:solidFill>
                <a:schemeClr val="lt1"/>
              </a:solidFill>
              <a:latin typeface="+mn-lt"/>
              <a:ea typeface="+mn-ea"/>
              <a:cs typeface="+mn-cs"/>
            </a:endParaRPr>
          </a:p>
        </p:txBody>
      </p:sp>
      <p:cxnSp>
        <p:nvCxnSpPr>
          <p:cNvPr id="4" name="3 Conector recto"/>
          <p:cNvCxnSpPr/>
          <p:nvPr userDrawn="1"/>
        </p:nvCxnSpPr>
        <p:spPr>
          <a:xfrm>
            <a:off x="4555958" y="558155"/>
            <a:ext cx="0" cy="3528392"/>
          </a:xfrm>
          <a:prstGeom prst="line">
            <a:avLst/>
          </a:prstGeom>
          <a:ln w="127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4 CuadroTexto"/>
          <p:cNvSpPr txBox="1"/>
          <p:nvPr userDrawn="1"/>
        </p:nvSpPr>
        <p:spPr>
          <a:xfrm>
            <a:off x="4673302" y="702171"/>
            <a:ext cx="2666114" cy="400110"/>
          </a:xfrm>
          <a:prstGeom prst="rect">
            <a:avLst/>
          </a:prstGeom>
          <a:noFill/>
        </p:spPr>
        <p:txBody>
          <a:bodyPr wrap="none" rtlCol="0">
            <a:spAutoFit/>
          </a:bodyPr>
          <a:lstStyle/>
          <a:p>
            <a:pPr algn="ctr"/>
            <a:r>
              <a:rPr lang="es-ES" dirty="0">
                <a:solidFill>
                  <a:schemeClr val="bg1">
                    <a:lumMod val="65000"/>
                  </a:schemeClr>
                </a:solidFill>
              </a:rPr>
              <a:t>Zona reservada para Recursos gráficos y/o </a:t>
            </a:r>
          </a:p>
          <a:p>
            <a:pPr algn="ctr"/>
            <a:r>
              <a:rPr lang="es-ES" dirty="0">
                <a:solidFill>
                  <a:schemeClr val="bg1">
                    <a:lumMod val="65000"/>
                  </a:schemeClr>
                </a:solidFill>
              </a:rPr>
              <a:t>contenidos teóricos complementarios</a:t>
            </a:r>
          </a:p>
        </p:txBody>
      </p:sp>
      <p:sp>
        <p:nvSpPr>
          <p:cNvPr id="9" name="8 Rectángulo"/>
          <p:cNvSpPr/>
          <p:nvPr userDrawn="1"/>
        </p:nvSpPr>
        <p:spPr>
          <a:xfrm>
            <a:off x="0" y="-1"/>
            <a:ext cx="7618413" cy="537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506029" rtl="0" eaLnBrk="1" latinLnBrk="0" hangingPunct="1"/>
            <a:endParaRPr lang="es-ES" sz="1000" kern="1200" dirty="0">
              <a:solidFill>
                <a:schemeClr val="lt1"/>
              </a:solidFill>
              <a:latin typeface="+mn-lt"/>
              <a:ea typeface="+mn-ea"/>
              <a:cs typeface="+mn-cs"/>
            </a:endParaRPr>
          </a:p>
        </p:txBody>
      </p:sp>
    </p:spTree>
    <p:extLst>
      <p:ext uri="{BB962C8B-B14F-4D97-AF65-F5344CB8AC3E}">
        <p14:creationId xmlns:p14="http://schemas.microsoft.com/office/powerpoint/2010/main" val="410598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80921" y="171586"/>
            <a:ext cx="6856572" cy="714111"/>
          </a:xfrm>
          <a:prstGeom prst="rect">
            <a:avLst/>
          </a:prstGeom>
        </p:spPr>
        <p:txBody>
          <a:bodyPr vert="horz" lIns="50603" tIns="25301" rIns="50603" bIns="25301"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380921" y="999755"/>
            <a:ext cx="6856572" cy="2827680"/>
          </a:xfrm>
          <a:prstGeom prst="rect">
            <a:avLst/>
          </a:prstGeom>
        </p:spPr>
        <p:txBody>
          <a:bodyPr vert="horz" lIns="50603" tIns="25301" rIns="50603" bIns="2530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380921" y="3971249"/>
            <a:ext cx="1777630" cy="228119"/>
          </a:xfrm>
          <a:prstGeom prst="rect">
            <a:avLst/>
          </a:prstGeom>
        </p:spPr>
        <p:txBody>
          <a:bodyPr vert="horz" lIns="50603" tIns="25301" rIns="50603" bIns="25301" rtlCol="0" anchor="ctr"/>
          <a:lstStyle>
            <a:lvl1pPr algn="l">
              <a:defRPr sz="700">
                <a:solidFill>
                  <a:schemeClr val="tx1">
                    <a:tint val="75000"/>
                  </a:schemeClr>
                </a:solidFill>
              </a:defRPr>
            </a:lvl1pPr>
          </a:lstStyle>
          <a:p>
            <a:fld id="{08CEFC8E-238E-4D24-BCB5-8D0F5D898016}" type="datetimeFigureOut">
              <a:rPr lang="es-ES" smtClean="0"/>
              <a:pPr/>
              <a:t>05/11/2025</a:t>
            </a:fld>
            <a:endParaRPr lang="es-ES"/>
          </a:p>
        </p:txBody>
      </p:sp>
      <p:sp>
        <p:nvSpPr>
          <p:cNvPr id="5" name="4 Marcador de pie de página"/>
          <p:cNvSpPr>
            <a:spLocks noGrp="1"/>
          </p:cNvSpPr>
          <p:nvPr>
            <p:ph type="ftr" sz="quarter" idx="3"/>
          </p:nvPr>
        </p:nvSpPr>
        <p:spPr>
          <a:xfrm>
            <a:off x="2602958" y="3971249"/>
            <a:ext cx="2412497" cy="228119"/>
          </a:xfrm>
          <a:prstGeom prst="rect">
            <a:avLst/>
          </a:prstGeom>
        </p:spPr>
        <p:txBody>
          <a:bodyPr vert="horz" lIns="50603" tIns="25301" rIns="50603" bIns="25301" rtlCol="0" anchor="ctr"/>
          <a:lstStyle>
            <a:lvl1pPr algn="ctr">
              <a:defRPr sz="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459863" y="3971249"/>
            <a:ext cx="1777630" cy="228119"/>
          </a:xfrm>
          <a:prstGeom prst="rect">
            <a:avLst/>
          </a:prstGeom>
        </p:spPr>
        <p:txBody>
          <a:bodyPr vert="horz" lIns="50603" tIns="25301" rIns="50603" bIns="25301" rtlCol="0" anchor="ctr"/>
          <a:lstStyle>
            <a:lvl1pPr algn="r">
              <a:defRPr sz="700">
                <a:solidFill>
                  <a:schemeClr val="tx1">
                    <a:tint val="75000"/>
                  </a:schemeClr>
                </a:solidFill>
              </a:defRPr>
            </a:lvl1pPr>
          </a:lstStyle>
          <a:p>
            <a:fld id="{26D10745-A2AC-4BDE-AA23-46A5022186CE}" type="slidenum">
              <a:rPr lang="es-ES" smtClean="0"/>
              <a:pPr/>
              <a:t>‹Nº›</a:t>
            </a:fld>
            <a:endParaRPr lang="es-ES"/>
          </a:p>
        </p:txBody>
      </p:sp>
    </p:spTree>
    <p:extLst>
      <p:ext uri="{BB962C8B-B14F-4D97-AF65-F5344CB8AC3E}">
        <p14:creationId xmlns:p14="http://schemas.microsoft.com/office/powerpoint/2010/main" val="689490556"/>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1" r:id="rId3"/>
    <p:sldLayoutId id="2147483652" r:id="rId4"/>
    <p:sldLayoutId id="2147483653" r:id="rId5"/>
    <p:sldLayoutId id="2147483650" r:id="rId6"/>
    <p:sldLayoutId id="2147483654" r:id="rId7"/>
  </p:sldLayoutIdLst>
  <p:txStyles>
    <p:titleStyle>
      <a:lvl1pPr algn="ctr" defTabSz="506029" rtl="0" eaLnBrk="1" latinLnBrk="0" hangingPunct="1">
        <a:spcBef>
          <a:spcPct val="0"/>
        </a:spcBef>
        <a:buNone/>
        <a:defRPr sz="2400" kern="1200">
          <a:solidFill>
            <a:schemeClr val="tx1"/>
          </a:solidFill>
          <a:latin typeface="+mj-lt"/>
          <a:ea typeface="+mj-ea"/>
          <a:cs typeface="+mj-cs"/>
        </a:defRPr>
      </a:lvl1pPr>
    </p:titleStyle>
    <p:bodyStyle>
      <a:lvl1pPr marL="189761" indent="-189761" algn="l" defTabSz="506029"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1149" indent="-158134" algn="l" defTabSz="5060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2pPr>
      <a:lvl3pPr marL="632536" indent="-126507" algn="l" defTabSz="506029"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3pPr>
      <a:lvl4pPr marL="885551" indent="-126507" algn="l" defTabSz="506029"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1138565" indent="-126507" algn="l" defTabSz="506029"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1391580" indent="-126507" algn="l" defTabSz="506029"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44594" indent="-126507" algn="l" defTabSz="506029"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897609" indent="-126507" algn="l" defTabSz="506029"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50623" indent="-126507" algn="l" defTabSz="506029"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s-ES"/>
      </a:defPPr>
      <a:lvl1pPr marL="0" algn="l" defTabSz="506029" rtl="0" eaLnBrk="1" latinLnBrk="0" hangingPunct="1">
        <a:defRPr sz="1000" kern="1200">
          <a:solidFill>
            <a:schemeClr val="tx1"/>
          </a:solidFill>
          <a:latin typeface="+mn-lt"/>
          <a:ea typeface="+mn-ea"/>
          <a:cs typeface="+mn-cs"/>
        </a:defRPr>
      </a:lvl1pPr>
      <a:lvl2pPr marL="253014" algn="l" defTabSz="506029" rtl="0" eaLnBrk="1" latinLnBrk="0" hangingPunct="1">
        <a:defRPr sz="1000" kern="1200">
          <a:solidFill>
            <a:schemeClr val="tx1"/>
          </a:solidFill>
          <a:latin typeface="+mn-lt"/>
          <a:ea typeface="+mn-ea"/>
          <a:cs typeface="+mn-cs"/>
        </a:defRPr>
      </a:lvl2pPr>
      <a:lvl3pPr marL="506029" algn="l" defTabSz="506029" rtl="0" eaLnBrk="1" latinLnBrk="0" hangingPunct="1">
        <a:defRPr sz="1000" kern="1200">
          <a:solidFill>
            <a:schemeClr val="tx1"/>
          </a:solidFill>
          <a:latin typeface="+mn-lt"/>
          <a:ea typeface="+mn-ea"/>
          <a:cs typeface="+mn-cs"/>
        </a:defRPr>
      </a:lvl3pPr>
      <a:lvl4pPr marL="759043" algn="l" defTabSz="506029" rtl="0" eaLnBrk="1" latinLnBrk="0" hangingPunct="1">
        <a:defRPr sz="1000" kern="1200">
          <a:solidFill>
            <a:schemeClr val="tx1"/>
          </a:solidFill>
          <a:latin typeface="+mn-lt"/>
          <a:ea typeface="+mn-ea"/>
          <a:cs typeface="+mn-cs"/>
        </a:defRPr>
      </a:lvl4pPr>
      <a:lvl5pPr marL="1012058" algn="l" defTabSz="506029" rtl="0" eaLnBrk="1" latinLnBrk="0" hangingPunct="1">
        <a:defRPr sz="1000" kern="1200">
          <a:solidFill>
            <a:schemeClr val="tx1"/>
          </a:solidFill>
          <a:latin typeface="+mn-lt"/>
          <a:ea typeface="+mn-ea"/>
          <a:cs typeface="+mn-cs"/>
        </a:defRPr>
      </a:lvl5pPr>
      <a:lvl6pPr marL="1265072" algn="l" defTabSz="506029" rtl="0" eaLnBrk="1" latinLnBrk="0" hangingPunct="1">
        <a:defRPr sz="1000" kern="1200">
          <a:solidFill>
            <a:schemeClr val="tx1"/>
          </a:solidFill>
          <a:latin typeface="+mn-lt"/>
          <a:ea typeface="+mn-ea"/>
          <a:cs typeface="+mn-cs"/>
        </a:defRPr>
      </a:lvl6pPr>
      <a:lvl7pPr marL="1518087" algn="l" defTabSz="506029" rtl="0" eaLnBrk="1" latinLnBrk="0" hangingPunct="1">
        <a:defRPr sz="1000" kern="1200">
          <a:solidFill>
            <a:schemeClr val="tx1"/>
          </a:solidFill>
          <a:latin typeface="+mn-lt"/>
          <a:ea typeface="+mn-ea"/>
          <a:cs typeface="+mn-cs"/>
        </a:defRPr>
      </a:lvl7pPr>
      <a:lvl8pPr marL="1771101" algn="l" defTabSz="506029" rtl="0" eaLnBrk="1" latinLnBrk="0" hangingPunct="1">
        <a:defRPr sz="1000" kern="1200">
          <a:solidFill>
            <a:schemeClr val="tx1"/>
          </a:solidFill>
          <a:latin typeface="+mn-lt"/>
          <a:ea typeface="+mn-ea"/>
          <a:cs typeface="+mn-cs"/>
        </a:defRPr>
      </a:lvl8pPr>
      <a:lvl9pPr marL="2024116" algn="l" defTabSz="506029"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cs.oracle.com/javase/7/docs/api/java/lang/Object.html#wait()"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cs.oracle.com/javase/tutorial/essential/concurrency/procthread.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docs.oracle.com/javase/7/docs/api/java/lang/Thread.html" TargetMode="Externa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stackoverflow.com/questions/34938443/how-to-raise-an-error-in-java/34938484"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70" y="771482"/>
            <a:ext cx="5211141" cy="2948429"/>
          </a:xfrm>
          <a:prstGeom prst="rect">
            <a:avLst/>
          </a:prstGeom>
        </p:spPr>
      </p:pic>
      <p:sp>
        <p:nvSpPr>
          <p:cNvPr id="10" name="9 Rectángulo"/>
          <p:cNvSpPr/>
          <p:nvPr/>
        </p:nvSpPr>
        <p:spPr>
          <a:xfrm>
            <a:off x="0" y="1998315"/>
            <a:ext cx="7618413" cy="864096"/>
          </a:xfrm>
          <a:prstGeom prst="rect">
            <a:avLst/>
          </a:prstGeom>
          <a:solidFill>
            <a:schemeClr val="accent5">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5452280" y="1363008"/>
            <a:ext cx="1204176" cy="646331"/>
          </a:xfrm>
          <a:prstGeom prst="rect">
            <a:avLst/>
          </a:prstGeom>
          <a:noFill/>
        </p:spPr>
        <p:txBody>
          <a:bodyPr wrap="none" rtlCol="0">
            <a:spAutoFit/>
          </a:bodyPr>
          <a:lstStyle/>
          <a:p>
            <a:r>
              <a:rPr lang="es-ES" sz="1800" b="1" dirty="0">
                <a:latin typeface="Ubuntu Medium" pitchFamily="34" charset="0"/>
              </a:rPr>
              <a:t>Unidad </a:t>
            </a:r>
          </a:p>
          <a:p>
            <a:r>
              <a:rPr lang="es-ES" sz="1800" b="1" dirty="0">
                <a:latin typeface="Ubuntu Medium" pitchFamily="34" charset="0"/>
              </a:rPr>
              <a:t>didáctica </a:t>
            </a:r>
          </a:p>
        </p:txBody>
      </p:sp>
      <p:sp>
        <p:nvSpPr>
          <p:cNvPr id="12" name="11 CuadroTexto"/>
          <p:cNvSpPr txBox="1"/>
          <p:nvPr/>
        </p:nvSpPr>
        <p:spPr>
          <a:xfrm>
            <a:off x="6459318" y="1301452"/>
            <a:ext cx="813043" cy="769441"/>
          </a:xfrm>
          <a:prstGeom prst="rect">
            <a:avLst/>
          </a:prstGeom>
          <a:noFill/>
        </p:spPr>
        <p:txBody>
          <a:bodyPr wrap="none" rtlCol="0">
            <a:spAutoFit/>
          </a:bodyPr>
          <a:lstStyle/>
          <a:p>
            <a:r>
              <a:rPr lang="es-ES" sz="4400" b="1" dirty="0">
                <a:latin typeface="Ubuntu Medium" pitchFamily="34" charset="0"/>
              </a:rPr>
              <a:t>02</a:t>
            </a:r>
          </a:p>
        </p:txBody>
      </p:sp>
      <p:sp>
        <p:nvSpPr>
          <p:cNvPr id="13" name="12 CuadroTexto"/>
          <p:cNvSpPr txBox="1"/>
          <p:nvPr/>
        </p:nvSpPr>
        <p:spPr>
          <a:xfrm>
            <a:off x="5433262" y="2245697"/>
            <a:ext cx="2120359" cy="646331"/>
          </a:xfrm>
          <a:prstGeom prst="rect">
            <a:avLst/>
          </a:prstGeom>
          <a:noFill/>
        </p:spPr>
        <p:txBody>
          <a:bodyPr wrap="square" rtlCol="0">
            <a:spAutoFit/>
          </a:bodyPr>
          <a:lstStyle/>
          <a:p>
            <a:r>
              <a:rPr lang="es-ES" sz="1800" b="1" dirty="0">
                <a:latin typeface="Ubuntu" pitchFamily="34" charset="0"/>
              </a:rPr>
              <a:t>PROGRAMACIÓN</a:t>
            </a:r>
          </a:p>
          <a:p>
            <a:r>
              <a:rPr lang="es-ES" sz="1800" b="1" dirty="0">
                <a:latin typeface="Ubuntu" pitchFamily="34" charset="0"/>
              </a:rPr>
              <a:t>MULTIHILO</a:t>
            </a:r>
          </a:p>
        </p:txBody>
      </p:sp>
      <p:sp>
        <p:nvSpPr>
          <p:cNvPr id="14" name="13 CuadroTexto"/>
          <p:cNvSpPr txBox="1"/>
          <p:nvPr/>
        </p:nvSpPr>
        <p:spPr>
          <a:xfrm>
            <a:off x="737372" y="2142331"/>
            <a:ext cx="1895784" cy="954107"/>
          </a:xfrm>
          <a:prstGeom prst="rect">
            <a:avLst/>
          </a:prstGeom>
          <a:noFill/>
        </p:spPr>
        <p:txBody>
          <a:bodyPr wrap="square" rtlCol="0">
            <a:spAutoFit/>
          </a:bodyPr>
          <a:lstStyle/>
          <a:p>
            <a:r>
              <a:rPr lang="es-ES" sz="1400" dirty="0">
                <a:latin typeface="Ubuntu" pitchFamily="34" charset="0"/>
              </a:rPr>
              <a:t>Curso de PROGRAMACIÓN DE PROCESOS Y </a:t>
            </a:r>
            <a:r>
              <a:rPr lang="es-ES" sz="1400" dirty="0">
                <a:solidFill>
                  <a:schemeClr val="bg1"/>
                </a:solidFill>
                <a:latin typeface="Ubuntu" pitchFamily="34" charset="0"/>
              </a:rPr>
              <a:t>SERVICIOS</a:t>
            </a:r>
          </a:p>
        </p:txBody>
      </p:sp>
    </p:spTree>
    <p:extLst>
      <p:ext uri="{BB962C8B-B14F-4D97-AF65-F5344CB8AC3E}">
        <p14:creationId xmlns:p14="http://schemas.microsoft.com/office/powerpoint/2010/main" val="407025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318" y="558155"/>
            <a:ext cx="1905000" cy="1905000"/>
          </a:xfrm>
          <a:prstGeom prst="rect">
            <a:avLst/>
          </a:prstGeom>
        </p:spPr>
      </p:pic>
      <p:sp>
        <p:nvSpPr>
          <p:cNvPr id="5" name="4 Rectángulo"/>
          <p:cNvSpPr/>
          <p:nvPr/>
        </p:nvSpPr>
        <p:spPr>
          <a:xfrm>
            <a:off x="280814" y="1156096"/>
            <a:ext cx="4032448" cy="707886"/>
          </a:xfrm>
          <a:prstGeom prst="rect">
            <a:avLst/>
          </a:prstGeom>
        </p:spPr>
        <p:txBody>
          <a:bodyPr wrap="square">
            <a:spAutoFit/>
          </a:bodyPr>
          <a:lstStyle/>
          <a:p>
            <a:pPr algn="just"/>
            <a:r>
              <a:rPr lang="es-ES" dirty="0">
                <a:latin typeface="Ubuntu"/>
              </a:rPr>
              <a:t>	A partir de esta clase o de esta interfaz seremos capaces de crear objetos y cada uno de estos objetos podrá actuar como un monitor a través de los métodos </a:t>
            </a:r>
            <a:r>
              <a:rPr lang="es-ES" dirty="0" err="1">
                <a:latin typeface="Ubuntu"/>
              </a:rPr>
              <a:t>wait</a:t>
            </a:r>
            <a:r>
              <a:rPr lang="es-ES" dirty="0">
                <a:latin typeface="Ubuntu"/>
              </a:rPr>
              <a:t>, </a:t>
            </a:r>
            <a:r>
              <a:rPr lang="es-ES" dirty="0" err="1">
                <a:latin typeface="Ubuntu"/>
              </a:rPr>
              <a:t>notify</a:t>
            </a:r>
            <a:r>
              <a:rPr lang="es-ES" dirty="0">
                <a:latin typeface="Ubuntu"/>
              </a:rPr>
              <a:t> y </a:t>
            </a:r>
            <a:r>
              <a:rPr lang="es-ES" dirty="0" err="1">
                <a:latin typeface="Ubuntu"/>
              </a:rPr>
              <a:t>notifyAll</a:t>
            </a:r>
            <a:r>
              <a:rPr lang="es-ES" dirty="0">
                <a:latin typeface="Ubuntu"/>
              </a:rPr>
              <a:t> como más adelante veremos.</a:t>
            </a:r>
          </a:p>
        </p:txBody>
      </p:sp>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10"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547961324"/>
              </p:ext>
            </p:extLst>
          </p:nvPr>
        </p:nvGraphicFramePr>
        <p:xfrm>
          <a:off x="188346" y="2414265"/>
          <a:ext cx="6696745" cy="1200388"/>
        </p:xfrm>
        <a:graphic>
          <a:graphicData uri="http://schemas.openxmlformats.org/drawingml/2006/table">
            <a:tbl>
              <a:tblPr firstRow="1" firstCol="1" lastRow="1" lastCol="1" bandRow="1" bandCol="1">
                <a:tableStyleId>{5C22544A-7EE6-4342-B048-85BDC9FD1C3A}</a:tableStyleId>
              </a:tblPr>
              <a:tblGrid>
                <a:gridCol w="1318258">
                  <a:extLst>
                    <a:ext uri="{9D8B030D-6E8A-4147-A177-3AD203B41FA5}">
                      <a16:colId xmlns:a16="http://schemas.microsoft.com/office/drawing/2014/main" val="1044656336"/>
                    </a:ext>
                  </a:extLst>
                </a:gridCol>
                <a:gridCol w="5378487">
                  <a:extLst>
                    <a:ext uri="{9D8B030D-6E8A-4147-A177-3AD203B41FA5}">
                      <a16:colId xmlns:a16="http://schemas.microsoft.com/office/drawing/2014/main" val="1671947643"/>
                    </a:ext>
                  </a:extLst>
                </a:gridCol>
              </a:tblGrid>
              <a:tr h="1200388">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r>
                        <a:rPr lang="es-ES" sz="1000" b="1" kern="1200" dirty="0" err="1">
                          <a:solidFill>
                            <a:schemeClr val="lt1"/>
                          </a:solidFill>
                          <a:effectLst/>
                          <a:latin typeface="+mn-lt"/>
                          <a:ea typeface="+mn-ea"/>
                          <a:cs typeface="+mn-cs"/>
                        </a:rPr>
                        <a:t>Wait</a:t>
                      </a:r>
                      <a:r>
                        <a:rPr lang="es-ES" sz="1000" b="1" kern="1200" dirty="0">
                          <a:solidFill>
                            <a:schemeClr val="lt1"/>
                          </a:solidFill>
                          <a:effectLst/>
                          <a:latin typeface="+mn-lt"/>
                          <a:ea typeface="+mn-ea"/>
                          <a:cs typeface="+mn-cs"/>
                        </a:rPr>
                        <a:t>, </a:t>
                      </a:r>
                      <a:r>
                        <a:rPr lang="es-ES" sz="1000" b="1" kern="1200" dirty="0" err="1">
                          <a:solidFill>
                            <a:schemeClr val="lt1"/>
                          </a:solidFill>
                          <a:effectLst/>
                          <a:latin typeface="+mn-lt"/>
                          <a:ea typeface="+mn-ea"/>
                          <a:cs typeface="+mn-cs"/>
                        </a:rPr>
                        <a:t>notify</a:t>
                      </a:r>
                      <a:r>
                        <a:rPr lang="es-ES" sz="1000" b="1" kern="1200" dirty="0">
                          <a:solidFill>
                            <a:schemeClr val="lt1"/>
                          </a:solidFill>
                          <a:effectLst/>
                          <a:latin typeface="+mn-lt"/>
                          <a:ea typeface="+mn-ea"/>
                          <a:cs typeface="+mn-cs"/>
                        </a:rPr>
                        <a:t> &amp; </a:t>
                      </a:r>
                      <a:r>
                        <a:rPr lang="es-ES" sz="1000" b="1" kern="1200" dirty="0" err="1">
                          <a:solidFill>
                            <a:schemeClr val="lt1"/>
                          </a:solidFill>
                          <a:effectLst/>
                          <a:latin typeface="+mn-lt"/>
                          <a:ea typeface="+mn-ea"/>
                          <a:cs typeface="+mn-cs"/>
                        </a:rPr>
                        <a:t>notifyAll</a:t>
                      </a:r>
                      <a:r>
                        <a:rPr lang="es-ES" sz="1000" b="1" kern="1200" dirty="0">
                          <a:solidFill>
                            <a:schemeClr val="lt1"/>
                          </a:solidFill>
                          <a:effectLst/>
                          <a:latin typeface="+mn-lt"/>
                          <a:ea typeface="+mn-ea"/>
                          <a:cs typeface="+mn-cs"/>
                        </a:rPr>
                        <a:t> son métodos de la clase </a:t>
                      </a:r>
                      <a:r>
                        <a:rPr lang="es-ES" sz="1000" b="1" kern="1200" dirty="0" err="1">
                          <a:solidFill>
                            <a:schemeClr val="lt1"/>
                          </a:solidFill>
                          <a:effectLst/>
                          <a:latin typeface="+mn-lt"/>
                          <a:ea typeface="+mn-ea"/>
                          <a:cs typeface="+mn-cs"/>
                        </a:rPr>
                        <a:t>Thread</a:t>
                      </a:r>
                      <a:r>
                        <a:rPr lang="es-ES" sz="1000" b="1" kern="1200" dirty="0">
                          <a:solidFill>
                            <a:schemeClr val="lt1"/>
                          </a:solidFill>
                          <a:effectLst/>
                          <a:latin typeface="+mn-lt"/>
                          <a:ea typeface="+mn-ea"/>
                          <a:cs typeface="+mn-cs"/>
                        </a:rPr>
                        <a:t> que nos permiten que el hilo de ejecución aguarde hasta que reciba una señal de evento o termine un tiempo de espera (</a:t>
                      </a:r>
                      <a:r>
                        <a:rPr lang="es-ES" sz="1000" b="1" kern="1200" dirty="0" err="1">
                          <a:solidFill>
                            <a:schemeClr val="lt1"/>
                          </a:solidFill>
                          <a:effectLst/>
                          <a:latin typeface="+mn-lt"/>
                          <a:ea typeface="+mn-ea"/>
                          <a:cs typeface="+mn-cs"/>
                        </a:rPr>
                        <a:t>wait</a:t>
                      </a:r>
                      <a:r>
                        <a:rPr lang="es-ES" sz="1000" b="1" kern="1200" dirty="0">
                          <a:solidFill>
                            <a:schemeClr val="lt1"/>
                          </a:solidFill>
                          <a:effectLst/>
                          <a:latin typeface="+mn-lt"/>
                          <a:ea typeface="+mn-ea"/>
                          <a:cs typeface="+mn-cs"/>
                        </a:rPr>
                        <a:t>), o que pueda notificar a otros hilos de ejecución que un evento ha sucedido (</a:t>
                      </a:r>
                      <a:r>
                        <a:rPr lang="es-ES" sz="1000" b="1" kern="1200" dirty="0" err="1">
                          <a:solidFill>
                            <a:schemeClr val="lt1"/>
                          </a:solidFill>
                          <a:effectLst/>
                          <a:latin typeface="+mn-lt"/>
                          <a:ea typeface="+mn-ea"/>
                          <a:cs typeface="+mn-cs"/>
                        </a:rPr>
                        <a:t>notify</a:t>
                      </a:r>
                      <a:r>
                        <a:rPr lang="es-ES" sz="1000" b="1" kern="1200" dirty="0">
                          <a:solidFill>
                            <a:schemeClr val="lt1"/>
                          </a:solidFill>
                          <a:effectLst/>
                          <a:latin typeface="+mn-lt"/>
                          <a:ea typeface="+mn-ea"/>
                          <a:cs typeface="+mn-cs"/>
                        </a:rPr>
                        <a:t> &amp; </a:t>
                      </a:r>
                      <a:r>
                        <a:rPr lang="es-ES" sz="1000" b="1" kern="1200" dirty="0" err="1">
                          <a:solidFill>
                            <a:schemeClr val="lt1"/>
                          </a:solidFill>
                          <a:effectLst/>
                          <a:latin typeface="+mn-lt"/>
                          <a:ea typeface="+mn-ea"/>
                          <a:cs typeface="+mn-cs"/>
                        </a:rPr>
                        <a:t>notifyAll</a:t>
                      </a:r>
                      <a:r>
                        <a:rPr lang="es-ES" sz="1000" b="1" kern="1200" dirty="0">
                          <a:solidFill>
                            <a:schemeClr val="lt1"/>
                          </a:solidFill>
                          <a:effectLst/>
                          <a:latin typeface="+mn-lt"/>
                          <a:ea typeface="+mn-ea"/>
                          <a:cs typeface="+mn-cs"/>
                        </a:rPr>
                        <a:t>).</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009969021"/>
                  </a:ext>
                </a:extLst>
              </a:tr>
            </a:tbl>
          </a:graphicData>
        </a:graphic>
      </p:graphicFrame>
      <p:pic>
        <p:nvPicPr>
          <p:cNvPr id="11" name="Imagen 9" descr="Defini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46" y="2414265"/>
            <a:ext cx="1340311" cy="120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0734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3.4.	Métodos Sincronizados</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180514" y="1093562"/>
            <a:ext cx="2627844" cy="2311851"/>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la parte final de la ejecución, podemos ver que nuestro contador baja ordenadamente de nuevo hasta el valor 0.</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Podemos ejecutar varias veces nuestro proyecto para comprobarlo, nuestro contador siempre terminará bajando hasta el valor 0, ya que estamos garantizando que todo aquel hilo de ejecución que sume 1 al valor al contador posteriormente va a restarlo también del valor del contador.</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3449166" y="533796"/>
            <a:ext cx="3096344" cy="3552752"/>
          </a:xfrm>
          <a:prstGeom prst="rect">
            <a:avLst/>
          </a:prstGeom>
          <a:noFill/>
          <a:ln>
            <a:noFill/>
          </a:ln>
        </p:spPr>
      </p:pic>
    </p:spTree>
    <p:extLst>
      <p:ext uri="{BB962C8B-B14F-4D97-AF65-F5344CB8AC3E}">
        <p14:creationId xmlns:p14="http://schemas.microsoft.com/office/powerpoint/2010/main" val="41086178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216913231"/>
              </p:ext>
            </p:extLst>
          </p:nvPr>
        </p:nvGraphicFramePr>
        <p:xfrm>
          <a:off x="1494630" y="1134219"/>
          <a:ext cx="5122887" cy="2426639"/>
        </p:xfrm>
        <a:graphic>
          <a:graphicData uri="http://schemas.openxmlformats.org/drawingml/2006/table">
            <a:tbl>
              <a:tblPr firstRow="1" firstCol="1" lastRow="1" lastCol="1" bandRow="1" bandCol="1">
                <a:tableStyleId>{5C22544A-7EE6-4342-B048-85BDC9FD1C3A}</a:tableStyleId>
              </a:tblPr>
              <a:tblGrid>
                <a:gridCol w="1059633">
                  <a:extLst>
                    <a:ext uri="{9D8B030D-6E8A-4147-A177-3AD203B41FA5}">
                      <a16:colId xmlns:a16="http://schemas.microsoft.com/office/drawing/2014/main" val="4093300766"/>
                    </a:ext>
                  </a:extLst>
                </a:gridCol>
                <a:gridCol w="4063254">
                  <a:extLst>
                    <a:ext uri="{9D8B030D-6E8A-4147-A177-3AD203B41FA5}">
                      <a16:colId xmlns:a16="http://schemas.microsoft.com/office/drawing/2014/main" val="2055364398"/>
                    </a:ext>
                  </a:extLst>
                </a:gridCol>
              </a:tblGrid>
              <a:tr h="2426639">
                <a:tc>
                  <a:txBody>
                    <a:bodyPr/>
                    <a:lstStyle/>
                    <a:p>
                      <a:pPr algn="just">
                        <a:lnSpc>
                          <a:spcPct val="120000"/>
                        </a:lnSpc>
                        <a:spcBef>
                          <a:spcPts val="800"/>
                        </a:spcBef>
                        <a:spcAft>
                          <a:spcPts val="800"/>
                        </a:spcAft>
                      </a:pPr>
                      <a:endParaRPr lang="es-ES" sz="1100" dirty="0">
                        <a:effectLst/>
                        <a:latin typeface="Arial" panose="020B0604020202020204" pitchFamily="34" charset="0"/>
                        <a:ea typeface="Times New Roman" panose="02020603050405020304" pitchFamily="18" charset="0"/>
                      </a:endParaRPr>
                    </a:p>
                  </a:txBody>
                  <a:tcPr marL="68580" marR="68580" marT="0" marB="0"/>
                </a:tc>
                <a:tc>
                  <a:txBody>
                    <a:bodyPr/>
                    <a:lstStyle/>
                    <a:p>
                      <a:pPr marL="71755" marR="71755" algn="just">
                        <a:lnSpc>
                          <a:spcPct val="120000"/>
                        </a:lnSpc>
                        <a:spcBef>
                          <a:spcPts val="800"/>
                        </a:spcBef>
                        <a:spcAft>
                          <a:spcPts val="800"/>
                        </a:spcAft>
                      </a:pPr>
                      <a:r>
                        <a:rPr lang="es-ES" sz="900" dirty="0">
                          <a:effectLst/>
                        </a:rPr>
                        <a:t>Modifica el proyecto anterior  como consideres para conseguir que el contador llegue SIEMPRE</a:t>
                      </a:r>
                      <a:r>
                        <a:rPr lang="es-ES" sz="900" baseline="0" dirty="0">
                          <a:effectLst/>
                        </a:rPr>
                        <a:t> hasta el valor 100</a:t>
                      </a:r>
                      <a:r>
                        <a:rPr lang="es-ES" sz="900" dirty="0">
                          <a:effectLst/>
                        </a:rPr>
                        <a:t>.</a:t>
                      </a:r>
                    </a:p>
                    <a:p>
                      <a:pPr marL="71755" marR="71755" algn="just">
                        <a:lnSpc>
                          <a:spcPct val="120000"/>
                        </a:lnSpc>
                        <a:spcBef>
                          <a:spcPts val="800"/>
                        </a:spcBef>
                        <a:spcAft>
                          <a:spcPts val="800"/>
                        </a:spcAft>
                      </a:pPr>
                      <a:r>
                        <a:rPr lang="es-ES" sz="900" dirty="0">
                          <a:effectLst/>
                        </a:rPr>
                        <a:t>Ejecuta varias veces tu proyecto.</a:t>
                      </a:r>
                    </a:p>
                    <a:p>
                      <a:pPr marL="71755" marR="71755" algn="just">
                        <a:lnSpc>
                          <a:spcPct val="120000"/>
                        </a:lnSpc>
                        <a:spcBef>
                          <a:spcPts val="800"/>
                        </a:spcBef>
                        <a:spcAft>
                          <a:spcPts val="800"/>
                        </a:spcAft>
                      </a:pPr>
                      <a:r>
                        <a:rPr lang="es-ES" sz="900" dirty="0">
                          <a:effectLst/>
                        </a:rPr>
                        <a:t>¿Es posible asegurar al 100% que tu programa siempre llegará al valor de 100 en </a:t>
                      </a:r>
                      <a:r>
                        <a:rPr lang="es-ES" sz="900">
                          <a:effectLst/>
                        </a:rPr>
                        <a:t>el contador?</a:t>
                      </a:r>
                      <a:endParaRPr lang="es-ES" sz="900" dirty="0">
                        <a:effectLst/>
                      </a:endParaRPr>
                    </a:p>
                    <a:p>
                      <a:pPr marL="71755" marR="71755" algn="just">
                        <a:lnSpc>
                          <a:spcPct val="120000"/>
                        </a:lnSpc>
                        <a:spcBef>
                          <a:spcPts val="800"/>
                        </a:spcBef>
                        <a:spcAft>
                          <a:spcPts val="800"/>
                        </a:spcAft>
                      </a:pPr>
                      <a:r>
                        <a:rPr lang="es-ES" sz="900" dirty="0">
                          <a:effectLst/>
                        </a:rPr>
                        <a:t>Justifica tu respuesta</a:t>
                      </a:r>
                      <a:endParaRPr lang="es-ES" sz="900" dirty="0">
                        <a:solidFill>
                          <a:srgbClr val="28703C"/>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213470231"/>
                  </a:ext>
                </a:extLst>
              </a:tr>
            </a:tbl>
          </a:graphicData>
        </a:graphic>
      </p:graphicFrame>
      <p:pic>
        <p:nvPicPr>
          <p:cNvPr id="3" name="Imagen 1" descr="A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1147180"/>
            <a:ext cx="875208" cy="875208"/>
          </a:xfrm>
          <a:prstGeom prst="rect">
            <a:avLst/>
          </a:prstGeom>
          <a:noFill/>
          <a:extLst>
            <a:ext uri="{909E8E84-426E-40DD-AFC4-6F175D3DCCD1}">
              <a14:hiddenFill xmlns:a14="http://schemas.microsoft.com/office/drawing/2010/main">
                <a:solidFill>
                  <a:srgbClr val="FFFFFF"/>
                </a:solidFill>
              </a14:hiddenFill>
            </a:ext>
          </a:extLst>
        </p:spPr>
      </p:pic>
      <p:sp>
        <p:nvSpPr>
          <p:cNvPr id="4"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3.4.	Métodos Sincronizados</a:t>
            </a:r>
            <a:endParaRPr lang="es-ES" sz="1200" b="0" dirty="0">
              <a:solidFill>
                <a:schemeClr val="bg1"/>
              </a:solidFill>
              <a:latin typeface="Ubuntu" pitchFamily="34" charset="0"/>
            </a:endParaRPr>
          </a:p>
        </p:txBody>
      </p:sp>
      <p:sp>
        <p:nvSpPr>
          <p:cNvPr id="5"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Tree>
    <p:extLst>
      <p:ext uri="{BB962C8B-B14F-4D97-AF65-F5344CB8AC3E}">
        <p14:creationId xmlns:p14="http://schemas.microsoft.com/office/powerpoint/2010/main" val="16696678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160640" y="918195"/>
            <a:ext cx="4204756" cy="2718693"/>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La clase </a:t>
            </a:r>
            <a:r>
              <a:rPr lang="es-ES" dirty="0" err="1">
                <a:latin typeface="Arial" panose="020B0604020202020204" pitchFamily="34" charset="0"/>
                <a:ea typeface="Times New Roman" panose="02020603050405020304" pitchFamily="18" charset="0"/>
              </a:rPr>
              <a:t>Thread</a:t>
            </a:r>
            <a:r>
              <a:rPr lang="es-ES" dirty="0">
                <a:latin typeface="Arial" panose="020B0604020202020204" pitchFamily="34" charset="0"/>
                <a:ea typeface="Times New Roman" panose="02020603050405020304" pitchFamily="18" charset="0"/>
              </a:rPr>
              <a:t> dispone de otros métodos en los que poder apoyarnos para sincronizar hilos de ejecución.</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Cuando tenemos hilos colaborativos, necesitaremos un mecanismo de sincronización que permita que uno de los hilos se quede a la espera de los resultados que pueda producir otro hilo de ejecución. Este es un esquema típico de productor consumidor en el que uno de nuestros hilos no puede continuar su ejecución por falta de datos.</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este caso podríamos suspender al hilo con una invocación del método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pero es mucho más eficaz utilizar el método </a:t>
            </a:r>
            <a:r>
              <a:rPr lang="es-ES" dirty="0" err="1">
                <a:latin typeface="Arial" panose="020B0604020202020204" pitchFamily="34" charset="0"/>
                <a:ea typeface="Times New Roman" panose="02020603050405020304" pitchFamily="18" charset="0"/>
              </a:rPr>
              <a:t>wait</a:t>
            </a:r>
            <a:r>
              <a:rPr lang="es-ES" dirty="0">
                <a:latin typeface="Arial" panose="020B0604020202020204" pitchFamily="34" charset="0"/>
                <a:ea typeface="Times New Roman" panose="02020603050405020304" pitchFamily="18" charset="0"/>
              </a:rPr>
              <a:t>() que deja suspendido al hilo que lo invoca hasta que suceda un evento y le sea notificado a través de una señal. </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040" y="1225550"/>
            <a:ext cx="2495550" cy="2047875"/>
          </a:xfrm>
          <a:prstGeom prst="rect">
            <a:avLst/>
          </a:prstGeom>
        </p:spPr>
      </p:pic>
    </p:spTree>
    <p:extLst>
      <p:ext uri="{BB962C8B-B14F-4D97-AF65-F5344CB8AC3E}">
        <p14:creationId xmlns:p14="http://schemas.microsoft.com/office/powerpoint/2010/main" val="25132494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160640" y="918195"/>
            <a:ext cx="4204756" cy="814005"/>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La invocación del método </a:t>
            </a:r>
            <a:r>
              <a:rPr lang="es-ES" dirty="0" err="1">
                <a:latin typeface="Arial" panose="020B0604020202020204" pitchFamily="34" charset="0"/>
                <a:ea typeface="Times New Roman" panose="02020603050405020304" pitchFamily="18" charset="0"/>
              </a:rPr>
              <a:t>wait</a:t>
            </a:r>
            <a:r>
              <a:rPr lang="es-ES" dirty="0">
                <a:latin typeface="Arial" panose="020B0604020202020204" pitchFamily="34" charset="0"/>
                <a:ea typeface="Times New Roman" panose="02020603050405020304" pitchFamily="18" charset="0"/>
              </a:rPr>
              <a:t>() además conlleva a que si el hilo que realiza la llamada </a:t>
            </a:r>
            <a:r>
              <a:rPr lang="es-ES" dirty="0" err="1">
                <a:latin typeface="Arial" panose="020B0604020202020204" pitchFamily="34" charset="0"/>
                <a:ea typeface="Times New Roman" panose="02020603050405020304" pitchFamily="18" charset="0"/>
              </a:rPr>
              <a:t>wait</a:t>
            </a:r>
            <a:r>
              <a:rPr lang="es-ES" dirty="0">
                <a:latin typeface="Arial" panose="020B0604020202020204" pitchFamily="34" charset="0"/>
                <a:ea typeface="Times New Roman" panose="02020603050405020304" pitchFamily="18" charset="0"/>
              </a:rPr>
              <a:t>() está en una zona de exclusión mutua deja liberada esta zona permitiendo qué otros hilos puedan entrar en ella.</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Tabla 2"/>
          <p:cNvGraphicFramePr>
            <a:graphicFrameLocks noGrp="1"/>
          </p:cNvGraphicFramePr>
          <p:nvPr/>
        </p:nvGraphicFramePr>
        <p:xfrm>
          <a:off x="680244" y="2007076"/>
          <a:ext cx="6257925" cy="885063"/>
        </p:xfrm>
        <a:graphic>
          <a:graphicData uri="http://schemas.openxmlformats.org/drawingml/2006/table">
            <a:tbl>
              <a:tblPr firstRow="1" firstCol="1" lastRow="1" lastCol="1" bandRow="1" bandCol="1">
                <a:tableStyleId>{5C22544A-7EE6-4342-B048-85BDC9FD1C3A}</a:tableStyleId>
              </a:tblPr>
              <a:tblGrid>
                <a:gridCol w="1414962">
                  <a:extLst>
                    <a:ext uri="{9D8B030D-6E8A-4147-A177-3AD203B41FA5}">
                      <a16:colId xmlns:a16="http://schemas.microsoft.com/office/drawing/2014/main" val="2139363718"/>
                    </a:ext>
                  </a:extLst>
                </a:gridCol>
                <a:gridCol w="4842963">
                  <a:extLst>
                    <a:ext uri="{9D8B030D-6E8A-4147-A177-3AD203B41FA5}">
                      <a16:colId xmlns:a16="http://schemas.microsoft.com/office/drawing/2014/main" val="2384454779"/>
                    </a:ext>
                  </a:extLst>
                </a:gridCol>
              </a:tblGrid>
              <a:tr h="813435">
                <a:tc>
                  <a:txBody>
                    <a:bodyPr/>
                    <a:lstStyle/>
                    <a:p>
                      <a:pPr marL="202565"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marL="71755" marR="71755" algn="just">
                        <a:lnSpc>
                          <a:spcPct val="120000"/>
                        </a:lnSpc>
                        <a:spcBef>
                          <a:spcPts val="800"/>
                        </a:spcBef>
                        <a:spcAft>
                          <a:spcPts val="800"/>
                        </a:spcAft>
                      </a:pPr>
                      <a:r>
                        <a:rPr lang="es-ES" sz="900" dirty="0">
                          <a:effectLst/>
                        </a:rPr>
                        <a:t>Accede al siguiente link e investiga a fondo el método </a:t>
                      </a:r>
                      <a:r>
                        <a:rPr lang="es-ES" sz="900" dirty="0" err="1">
                          <a:effectLst/>
                        </a:rPr>
                        <a:t>wait</a:t>
                      </a:r>
                      <a:r>
                        <a:rPr lang="es-ES" sz="900" dirty="0">
                          <a:effectLst/>
                        </a:rPr>
                        <a:t>().</a:t>
                      </a:r>
                    </a:p>
                    <a:p>
                      <a:pPr algn="just">
                        <a:spcAft>
                          <a:spcPts val="0"/>
                        </a:spcAft>
                      </a:pPr>
                      <a:r>
                        <a:rPr lang="es-ES" sz="1200" u="sng" dirty="0">
                          <a:effectLst/>
                          <a:hlinkClick r:id="rId2"/>
                        </a:rPr>
                        <a:t>https://docs.oracle.com/javase/7/docs/api/java/lang/Object.html#wait()</a:t>
                      </a:r>
                      <a:endParaRPr lang="es-ES" sz="1100" dirty="0">
                        <a:effectLst/>
                      </a:endParaRPr>
                    </a:p>
                    <a:p>
                      <a:pPr marL="71755" marR="71755" algn="just">
                        <a:lnSpc>
                          <a:spcPct val="120000"/>
                        </a:lnSpc>
                        <a:spcBef>
                          <a:spcPts val="800"/>
                        </a:spcBef>
                        <a:spcAft>
                          <a:spcPts val="800"/>
                        </a:spcAft>
                      </a:pPr>
                      <a:r>
                        <a:rPr lang="es-ES" sz="900" dirty="0">
                          <a:effectLst/>
                        </a:rPr>
                        <a:t> </a:t>
                      </a:r>
                      <a:endParaRPr lang="es-ES" sz="900" dirty="0">
                        <a:solidFill>
                          <a:srgbClr val="28703C"/>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924876840"/>
                  </a:ext>
                </a:extLst>
              </a:tr>
            </a:tbl>
          </a:graphicData>
        </a:graphic>
      </p:graphicFrame>
      <p:pic>
        <p:nvPicPr>
          <p:cNvPr id="13313" name="Imagen 1" descr="Activ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2006600"/>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3122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166106" y="1295019"/>
            <a:ext cx="3859362" cy="1959511"/>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Es interesante ver como cuando un hilo de ejecución envía un </a:t>
            </a:r>
            <a:r>
              <a:rPr lang="es-ES" dirty="0" err="1">
                <a:latin typeface="Arial" panose="020B0604020202020204" pitchFamily="34" charset="0"/>
                <a:ea typeface="Times New Roman" panose="02020603050405020304" pitchFamily="18" charset="0"/>
              </a:rPr>
              <a:t>notifyAll</a:t>
            </a:r>
            <a:r>
              <a:rPr lang="es-ES" dirty="0">
                <a:latin typeface="Arial" panose="020B0604020202020204" pitchFamily="34" charset="0"/>
                <a:ea typeface="Times New Roman" panose="02020603050405020304" pitchFamily="18" charset="0"/>
              </a:rPr>
              <a:t>() a varios hilos de ejecución que estaban en espera sobre un objeto concreto, todos estos hilos despertados entrarán de la manera habitual a competir de nuevo por sincronizarse con este objeto en el que ha sucedido elemento, teniendo que esperar por supuesto a que el hilo de ejecución que ha invocado a </a:t>
            </a:r>
            <a:r>
              <a:rPr lang="es-ES" dirty="0" err="1">
                <a:latin typeface="Arial" panose="020B0604020202020204" pitchFamily="34" charset="0"/>
                <a:ea typeface="Times New Roman" panose="02020603050405020304" pitchFamily="18" charset="0"/>
              </a:rPr>
              <a:t>notifyAll</a:t>
            </a:r>
            <a:r>
              <a:rPr lang="es-ES" dirty="0">
                <a:latin typeface="Arial" panose="020B0604020202020204" pitchFamily="34" charset="0"/>
                <a:ea typeface="Times New Roman" panose="02020603050405020304" pitchFamily="18" charset="0"/>
              </a:rPr>
              <a:t>() deje libre primero ese  método del objeto. </a:t>
            </a:r>
          </a:p>
          <a:p>
            <a:pPr indent="450215" algn="just">
              <a:lnSpc>
                <a:spcPct val="120000"/>
              </a:lnSpc>
              <a:spcBef>
                <a:spcPts val="800"/>
              </a:spcBef>
              <a:spcAft>
                <a:spcPts val="800"/>
              </a:spcAft>
            </a:pPr>
            <a:endParaRPr lang="es-ES" dirty="0">
              <a:latin typeface="Arial" panose="020B0604020202020204" pitchFamily="34" charset="0"/>
              <a:ea typeface="Times New Roman" panose="02020603050405020304" pitchFamily="18" charset="0"/>
            </a:endParaRP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254" y="1284000"/>
            <a:ext cx="3377159" cy="1881560"/>
          </a:xfrm>
          <a:prstGeom prst="rect">
            <a:avLst/>
          </a:prstGeom>
        </p:spPr>
      </p:pic>
    </p:spTree>
    <p:extLst>
      <p:ext uri="{BB962C8B-B14F-4D97-AF65-F5344CB8AC3E}">
        <p14:creationId xmlns:p14="http://schemas.microsoft.com/office/powerpoint/2010/main" val="19626187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174" y="701691"/>
            <a:ext cx="4511432" cy="3222452"/>
          </a:xfrm>
          <a:prstGeom prst="rect">
            <a:avLst/>
          </a:prstGeom>
        </p:spPr>
      </p:pic>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173242" y="669478"/>
            <a:ext cx="3859362" cy="3272691"/>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Para comprender mejor el funcionamiento de estos métodos vamos a realizar un ejemplo</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Realizaremos un proyecto en el que vamos a simular que nuestros hilos son soldados romanos de la época imperial y uno de ellos es Julio César, de manera que según vamos lanzando a ejecución nuestros hilos cada uno de ellos avisar a por pantalla que está disponible y cuando llegue Julio César todos lo saludarán al grito de "Ave César !!!".</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este ejemplo veremos que tendremos casos curiosos, como es el que por regla general los soldados romanos estén presentes antes  de que llegue el César y al entrar éste le saluden, pero habrá ejecuciones en que alguno de los soldados romanos se podrá demorar y llegar en un momento en que el César esté presente ya, por lo que no tendrá que esperar a que César llegue, sino que lo saludará inmediatamente.</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5582680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400071" y="989320"/>
            <a:ext cx="2742884" cy="3088025"/>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Para esto creamos la clase Romano que será la base de nuestros hilos de ejecución. Tendrá los atributos nombre del soldado romano, saludo que realizará y un booleano que indicará si esa romana en concreto es el César o no. </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Dentro de nuestro método run lo primero que haremos será avisar por pantalla que el romano en cuestión está ya disponible y a partir de ahí haremos que nuestro y lo duerma un tiempo aleatorio entre 0 y 1 segundo. En cuanto despierta nuestro hilo intentará realizar el saludo.</a:t>
            </a:r>
          </a:p>
          <a:p>
            <a:pPr indent="450215" algn="just">
              <a:lnSpc>
                <a:spcPct val="120000"/>
              </a:lnSpc>
              <a:spcBef>
                <a:spcPts val="800"/>
              </a:spcBef>
              <a:spcAft>
                <a:spcPts val="800"/>
              </a:spcAft>
            </a:pPr>
            <a:endParaRPr lang="es-ES" dirty="0">
              <a:latin typeface="Arial" panose="020B0604020202020204" pitchFamily="34" charset="0"/>
              <a:ea typeface="Times New Roman" panose="02020603050405020304" pitchFamily="18" charset="0"/>
            </a:endParaRP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Imagen 10" descr="D:\D\wait &amp; notify\Clase romano.jpg"/>
          <p:cNvPicPr/>
          <p:nvPr/>
        </p:nvPicPr>
        <p:blipFill>
          <a:blip r:embed="rId2">
            <a:extLst>
              <a:ext uri="{28A0092B-C50C-407E-A947-70E740481C1C}">
                <a14:useLocalDpi xmlns:a14="http://schemas.microsoft.com/office/drawing/2010/main" val="0"/>
              </a:ext>
            </a:extLst>
          </a:blip>
          <a:srcRect/>
          <a:stretch>
            <a:fillRect/>
          </a:stretch>
        </p:blipFill>
        <p:spPr bwMode="auto">
          <a:xfrm>
            <a:off x="3647234" y="609407"/>
            <a:ext cx="3762372" cy="3477140"/>
          </a:xfrm>
          <a:prstGeom prst="rect">
            <a:avLst/>
          </a:prstGeom>
          <a:noFill/>
          <a:ln>
            <a:noFill/>
          </a:ln>
        </p:spPr>
      </p:pic>
    </p:spTree>
    <p:extLst>
      <p:ext uri="{BB962C8B-B14F-4D97-AF65-F5344CB8AC3E}">
        <p14:creationId xmlns:p14="http://schemas.microsoft.com/office/powerpoint/2010/main" val="35849171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77488" y="1206227"/>
            <a:ext cx="2112991" cy="1938992"/>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la clase saludo crearemos dos métodos distintos de saludo dependiendo de si el romano en cuestión es el César o no. Es interesante ver como ambos métodos son métodos sincronizados, de manera que sólo uno de nuestros hilos de ejecución podrá estar ejecutando los de manera simultánea.</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4" name="Imagen 13" descr="D:\D\wait &amp; notify\Clase Saludo.jpg"/>
          <p:cNvPicPr/>
          <p:nvPr/>
        </p:nvPicPr>
        <p:blipFill>
          <a:blip r:embed="rId2">
            <a:extLst>
              <a:ext uri="{28A0092B-C50C-407E-A947-70E740481C1C}">
                <a14:useLocalDpi xmlns:a14="http://schemas.microsoft.com/office/drawing/2010/main" val="0"/>
              </a:ext>
            </a:extLst>
          </a:blip>
          <a:srcRect/>
          <a:stretch>
            <a:fillRect/>
          </a:stretch>
        </p:blipFill>
        <p:spPr bwMode="auto">
          <a:xfrm>
            <a:off x="2873102" y="551551"/>
            <a:ext cx="4564425" cy="3593067"/>
          </a:xfrm>
          <a:prstGeom prst="rect">
            <a:avLst/>
          </a:prstGeom>
          <a:noFill/>
          <a:ln>
            <a:noFill/>
          </a:ln>
        </p:spPr>
      </p:pic>
    </p:spTree>
    <p:extLst>
      <p:ext uri="{BB962C8B-B14F-4D97-AF65-F5344CB8AC3E}">
        <p14:creationId xmlns:p14="http://schemas.microsoft.com/office/powerpoint/2010/main" val="21156360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2025" y="1025352"/>
            <a:ext cx="2448272" cy="2448272"/>
          </a:xfrm>
          <a:prstGeom prst="rect">
            <a:avLst/>
          </a:prstGeom>
        </p:spPr>
      </p:pic>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64790" y="634770"/>
            <a:ext cx="4987789" cy="3293209"/>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Sin embargo, veremos en las ejecuciones como a pesar de que hay romanos que comienzan su ejecución antes que el César, entran al método sincronizado de </a:t>
            </a:r>
            <a:r>
              <a:rPr lang="es-ES" dirty="0" err="1">
                <a:latin typeface="Arial" panose="020B0604020202020204" pitchFamily="34" charset="0"/>
                <a:ea typeface="Times New Roman" panose="02020603050405020304" pitchFamily="18" charset="0"/>
              </a:rPr>
              <a:t>saludoRomano</a:t>
            </a:r>
            <a:r>
              <a:rPr lang="es-ES" dirty="0">
                <a:latin typeface="Arial" panose="020B0604020202020204" pitchFamily="34" charset="0"/>
                <a:ea typeface="Times New Roman" panose="02020603050405020304" pitchFamily="18" charset="0"/>
              </a:rPr>
              <a:t>, y se quedan esperando en él cuando realizan la invocación al método </a:t>
            </a:r>
            <a:r>
              <a:rPr lang="es-ES" dirty="0" err="1">
                <a:latin typeface="Arial" panose="020B0604020202020204" pitchFamily="34" charset="0"/>
                <a:ea typeface="Times New Roman" panose="02020603050405020304" pitchFamily="18" charset="0"/>
              </a:rPr>
              <a:t>wait</a:t>
            </a:r>
            <a:r>
              <a:rPr lang="es-ES" dirty="0">
                <a:latin typeface="Arial" panose="020B0604020202020204" pitchFamily="34" charset="0"/>
                <a:ea typeface="Times New Roman" panose="02020603050405020304" pitchFamily="18" charset="0"/>
              </a:rPr>
              <a:t>()</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 ¡ ¡ ¡ Y esto lo realizan varios de ellos !!!.</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Esto sucede, como hemos explicado al definir el método </a:t>
            </a:r>
            <a:r>
              <a:rPr lang="es-ES" dirty="0" err="1">
                <a:latin typeface="Arial" panose="020B0604020202020204" pitchFamily="34" charset="0"/>
                <a:ea typeface="Times New Roman" panose="02020603050405020304" pitchFamily="18" charset="0"/>
              </a:rPr>
              <a:t>wait</a:t>
            </a:r>
            <a:r>
              <a:rPr lang="es-ES" dirty="0">
                <a:latin typeface="Arial" panose="020B0604020202020204" pitchFamily="34" charset="0"/>
                <a:ea typeface="Times New Roman" panose="02020603050405020304" pitchFamily="18" charset="0"/>
              </a:rPr>
              <a:t>(), porque el hilo que lo invoca a través del objeto saludo pasa a ser un hilo bloqueado y en ese mismo momento sale de la zona de exclusión mutua del método, es decir, deja de ejecutar el método </a:t>
            </a:r>
            <a:r>
              <a:rPr lang="es-ES" dirty="0" err="1">
                <a:latin typeface="Arial" panose="020B0604020202020204" pitchFamily="34" charset="0"/>
                <a:ea typeface="Times New Roman" panose="02020603050405020304" pitchFamily="18" charset="0"/>
              </a:rPr>
              <a:t>saludoRomano</a:t>
            </a:r>
            <a:r>
              <a:rPr lang="es-ES" dirty="0">
                <a:latin typeface="Arial" panose="020B0604020202020204" pitchFamily="34" charset="0"/>
                <a:ea typeface="Times New Roman" panose="02020603050405020304" pitchFamily="18" charset="0"/>
              </a:rPr>
              <a:t>.</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El César a su vez cuando entra en ejecución y pasa a saludar lo que realiza es una escritura por pantalla con su saludo y justo después de ese momento avisa a todos los romanos que hubiera esperándolo de que ya está disponible. Esto lo realiza invocando al método </a:t>
            </a:r>
            <a:r>
              <a:rPr lang="es-ES" dirty="0" err="1">
                <a:latin typeface="Arial" panose="020B0604020202020204" pitchFamily="34" charset="0"/>
                <a:ea typeface="Times New Roman" panose="02020603050405020304" pitchFamily="18" charset="0"/>
              </a:rPr>
              <a:t>notifyAll</a:t>
            </a:r>
            <a:r>
              <a:rPr lang="es-ES" dirty="0">
                <a:latin typeface="Arial" panose="020B0604020202020204" pitchFamily="34" charset="0"/>
                <a:ea typeface="Times New Roman" panose="02020603050405020304" pitchFamily="18" charset="0"/>
              </a:rPr>
              <a:t>() del Saludo que hace que todo aquel hilo que estuviera bloqueado a través del </a:t>
            </a:r>
            <a:r>
              <a:rPr lang="es-ES" dirty="0" err="1">
                <a:latin typeface="Arial" panose="020B0604020202020204" pitchFamily="34" charset="0"/>
                <a:ea typeface="Times New Roman" panose="02020603050405020304" pitchFamily="18" charset="0"/>
              </a:rPr>
              <a:t>wait</a:t>
            </a:r>
            <a:r>
              <a:rPr lang="es-ES" dirty="0">
                <a:latin typeface="Arial" panose="020B0604020202020204" pitchFamily="34" charset="0"/>
                <a:ea typeface="Times New Roman" panose="02020603050405020304" pitchFamily="18" charset="0"/>
              </a:rPr>
              <a:t>() del método </a:t>
            </a:r>
            <a:r>
              <a:rPr lang="es-ES" dirty="0" err="1">
                <a:latin typeface="Arial" panose="020B0604020202020204" pitchFamily="34" charset="0"/>
                <a:ea typeface="Times New Roman" panose="02020603050405020304" pitchFamily="18" charset="0"/>
              </a:rPr>
              <a:t>saludoRomano</a:t>
            </a:r>
            <a:r>
              <a:rPr lang="es-ES" dirty="0">
                <a:latin typeface="Arial" panose="020B0604020202020204" pitchFamily="34" charset="0"/>
                <a:ea typeface="Times New Roman" panose="02020603050405020304" pitchFamily="18" charset="0"/>
              </a:rPr>
              <a:t> reciba esta notificación.</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879241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52822" y="1177399"/>
            <a:ext cx="2664296" cy="2123658"/>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De esta manera cuando desde el programa principal creo varios romanos y un César y los lanzo a ejecución, compartiendo el objeto “s” de la clase Saludo, y teniendo en cuenta que cada uno de los romanos (incluyendo al César) dormirá un tiempo aleatorio, tengo unas ejecuciones que no son predecibles, es decir, no puedo saber el orden en que los legionarios y centuriones romanos saludarán al César.</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Imagen 10" descr="D:\D\wait &amp; notify\Main.jpg"/>
          <p:cNvPicPr/>
          <p:nvPr/>
        </p:nvPicPr>
        <p:blipFill>
          <a:blip r:embed="rId2">
            <a:extLst>
              <a:ext uri="{28A0092B-C50C-407E-A947-70E740481C1C}">
                <a14:useLocalDpi xmlns:a14="http://schemas.microsoft.com/office/drawing/2010/main" val="0"/>
              </a:ext>
            </a:extLst>
          </a:blip>
          <a:srcRect/>
          <a:stretch>
            <a:fillRect/>
          </a:stretch>
        </p:blipFill>
        <p:spPr bwMode="auto">
          <a:xfrm>
            <a:off x="3449166" y="774178"/>
            <a:ext cx="3971328" cy="3296179"/>
          </a:xfrm>
          <a:prstGeom prst="rect">
            <a:avLst/>
          </a:prstGeom>
          <a:noFill/>
          <a:ln>
            <a:noFill/>
          </a:ln>
        </p:spPr>
      </p:pic>
    </p:spTree>
    <p:extLst>
      <p:ext uri="{BB962C8B-B14F-4D97-AF65-F5344CB8AC3E}">
        <p14:creationId xmlns:p14="http://schemas.microsoft.com/office/powerpoint/2010/main" val="281414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0814" y="918195"/>
            <a:ext cx="4032448" cy="1323439"/>
          </a:xfrm>
          <a:prstGeom prst="rect">
            <a:avLst/>
          </a:prstGeom>
        </p:spPr>
        <p:txBody>
          <a:bodyPr wrap="square">
            <a:spAutoFit/>
          </a:bodyPr>
          <a:lstStyle/>
          <a:p>
            <a:pPr algn="just"/>
            <a:r>
              <a:rPr lang="es-ES" dirty="0">
                <a:latin typeface="Ubuntu"/>
              </a:rPr>
              <a:t>	Más adelante podremos internarnos en estos métodos para programar sincronizaciones de hilos de ejecución que puedan realizar tareas cooperativas, de modo que montemos sistemas productor/consumidor, y a través de los métodos citados el consumidor pueda suspender su ejecución temporalmente hasta que el productor haya realizado su tarea y avise al consumidor que ya está disponible el dato o recurso que necesita para continuar su ejecución.</a:t>
            </a:r>
          </a:p>
        </p:txBody>
      </p:sp>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10"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120495807"/>
              </p:ext>
            </p:extLst>
          </p:nvPr>
        </p:nvGraphicFramePr>
        <p:xfrm>
          <a:off x="188346" y="2414265"/>
          <a:ext cx="6696745" cy="1200388"/>
        </p:xfrm>
        <a:graphic>
          <a:graphicData uri="http://schemas.openxmlformats.org/drawingml/2006/table">
            <a:tbl>
              <a:tblPr firstRow="1" firstCol="1" lastRow="1" lastCol="1" bandRow="1" bandCol="1">
                <a:tableStyleId>{5C22544A-7EE6-4342-B048-85BDC9FD1C3A}</a:tableStyleId>
              </a:tblPr>
              <a:tblGrid>
                <a:gridCol w="1318258">
                  <a:extLst>
                    <a:ext uri="{9D8B030D-6E8A-4147-A177-3AD203B41FA5}">
                      <a16:colId xmlns:a16="http://schemas.microsoft.com/office/drawing/2014/main" val="1044656336"/>
                    </a:ext>
                  </a:extLst>
                </a:gridCol>
                <a:gridCol w="5378487">
                  <a:extLst>
                    <a:ext uri="{9D8B030D-6E8A-4147-A177-3AD203B41FA5}">
                      <a16:colId xmlns:a16="http://schemas.microsoft.com/office/drawing/2014/main" val="1671947643"/>
                    </a:ext>
                  </a:extLst>
                </a:gridCol>
              </a:tblGrid>
              <a:tr h="1200388">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r>
                        <a:rPr lang="es-ES" sz="1000" b="1" u="sng" kern="1200" dirty="0">
                          <a:solidFill>
                            <a:schemeClr val="lt1"/>
                          </a:solidFill>
                          <a:effectLst/>
                          <a:latin typeface="+mn-lt"/>
                          <a:ea typeface="+mn-ea"/>
                          <a:cs typeface="+mn-cs"/>
                        </a:rPr>
                        <a:t>Un sistema </a:t>
                      </a:r>
                      <a:r>
                        <a:rPr lang="es-ES" sz="1000" b="1" u="sng" kern="1200" dirty="0" err="1">
                          <a:solidFill>
                            <a:schemeClr val="lt1"/>
                          </a:solidFill>
                          <a:effectLst/>
                          <a:latin typeface="+mn-lt"/>
                          <a:ea typeface="+mn-ea"/>
                          <a:cs typeface="+mn-cs"/>
                        </a:rPr>
                        <a:t>multiprogramado</a:t>
                      </a:r>
                      <a:r>
                        <a:rPr lang="es-ES" sz="1000" b="1" u="sng" kern="1200" dirty="0">
                          <a:solidFill>
                            <a:schemeClr val="lt1"/>
                          </a:solidFill>
                          <a:effectLst/>
                          <a:latin typeface="+mn-lt"/>
                          <a:ea typeface="+mn-ea"/>
                          <a:cs typeface="+mn-cs"/>
                        </a:rPr>
                        <a:t> </a:t>
                      </a:r>
                      <a:r>
                        <a:rPr lang="es-ES" sz="1000" b="1" kern="1200" dirty="0">
                          <a:solidFill>
                            <a:schemeClr val="lt1"/>
                          </a:solidFill>
                          <a:effectLst/>
                          <a:latin typeface="+mn-lt"/>
                          <a:ea typeface="+mn-ea"/>
                          <a:cs typeface="+mn-cs"/>
                        </a:rPr>
                        <a:t>contará con varios hilos de ejecución simultáneos que se ejecutarán interaccionando entre sí, por lo que es básico que cuenten con un mecanismo de comunicación entre ellos. Este mecanismo se basa en los métodos </a:t>
                      </a:r>
                      <a:r>
                        <a:rPr lang="es-ES" sz="1000" b="1" kern="1200" dirty="0" err="1">
                          <a:solidFill>
                            <a:schemeClr val="lt1"/>
                          </a:solidFill>
                          <a:effectLst/>
                          <a:latin typeface="+mn-lt"/>
                          <a:ea typeface="+mn-ea"/>
                          <a:cs typeface="+mn-cs"/>
                        </a:rPr>
                        <a:t>wait</a:t>
                      </a:r>
                      <a:r>
                        <a:rPr lang="es-ES" sz="1000" b="1" kern="1200" dirty="0">
                          <a:solidFill>
                            <a:schemeClr val="lt1"/>
                          </a:solidFill>
                          <a:effectLst/>
                          <a:latin typeface="+mn-lt"/>
                          <a:ea typeface="+mn-ea"/>
                          <a:cs typeface="+mn-cs"/>
                        </a:rPr>
                        <a:t>, </a:t>
                      </a:r>
                      <a:r>
                        <a:rPr lang="es-ES" sz="1000" b="1" kern="1200" dirty="0" err="1">
                          <a:solidFill>
                            <a:schemeClr val="lt1"/>
                          </a:solidFill>
                          <a:effectLst/>
                          <a:latin typeface="+mn-lt"/>
                          <a:ea typeface="+mn-ea"/>
                          <a:cs typeface="+mn-cs"/>
                        </a:rPr>
                        <a:t>notify</a:t>
                      </a:r>
                      <a:r>
                        <a:rPr lang="es-ES" sz="1000" b="1" kern="1200" dirty="0">
                          <a:solidFill>
                            <a:schemeClr val="lt1"/>
                          </a:solidFill>
                          <a:effectLst/>
                          <a:latin typeface="+mn-lt"/>
                          <a:ea typeface="+mn-ea"/>
                          <a:cs typeface="+mn-cs"/>
                        </a:rPr>
                        <a:t> y </a:t>
                      </a:r>
                      <a:r>
                        <a:rPr lang="es-ES" sz="1000" b="1" kern="1200" dirty="0" err="1">
                          <a:solidFill>
                            <a:schemeClr val="lt1"/>
                          </a:solidFill>
                          <a:effectLst/>
                          <a:latin typeface="+mn-lt"/>
                          <a:ea typeface="+mn-ea"/>
                          <a:cs typeface="+mn-cs"/>
                        </a:rPr>
                        <a:t>notifyAll</a:t>
                      </a:r>
                      <a:r>
                        <a:rPr lang="es-ES" sz="1000" b="1" kern="1200" dirty="0">
                          <a:solidFill>
                            <a:schemeClr val="lt1"/>
                          </a:solidFill>
                          <a:effectLst/>
                          <a:latin typeface="+mn-lt"/>
                          <a:ea typeface="+mn-ea"/>
                          <a:cs typeface="+mn-cs"/>
                        </a:rPr>
                        <a:t>.</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009969021"/>
                  </a:ext>
                </a:extLst>
              </a:tr>
            </a:tbl>
          </a:graphicData>
        </a:graphic>
      </p:graphicFrame>
      <p:pic>
        <p:nvPicPr>
          <p:cNvPr id="12" name="Imagen 11" descr="Basic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68" y="2393865"/>
            <a:ext cx="1339082" cy="1332641"/>
          </a:xfrm>
          <a:prstGeom prst="rect">
            <a:avLst/>
          </a:prstGeom>
          <a:noFill/>
          <a:ln>
            <a:noFill/>
          </a:ln>
        </p:spPr>
      </p:pic>
    </p:spTree>
    <p:extLst>
      <p:ext uri="{BB962C8B-B14F-4D97-AF65-F5344CB8AC3E}">
        <p14:creationId xmlns:p14="http://schemas.microsoft.com/office/powerpoint/2010/main" val="26912354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165868" y="1002993"/>
            <a:ext cx="3960440" cy="2681183"/>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Vemos así en una ejecución típica que el último en entrar en escena (en un escenario ideal) sería Julio César, de modo que ya todos los demás romanos (centuriones y legionario) están esperándolo para saludarle. De este modo todos los romanos estarían bloqueados en el </a:t>
            </a:r>
            <a:r>
              <a:rPr lang="es-ES" dirty="0" err="1">
                <a:latin typeface="Arial" panose="020B0604020202020204" pitchFamily="34" charset="0"/>
                <a:ea typeface="Times New Roman" panose="02020603050405020304" pitchFamily="18" charset="0"/>
              </a:rPr>
              <a:t>wait</a:t>
            </a:r>
            <a:r>
              <a:rPr lang="es-ES" dirty="0">
                <a:latin typeface="Arial" panose="020B0604020202020204" pitchFamily="34" charset="0"/>
                <a:ea typeface="Times New Roman" panose="02020603050405020304" pitchFamily="18" charset="0"/>
              </a:rPr>
              <a:t>() de su saludo y reciben la notificación del evento que indica que el César ha llegado. </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De este modo todos se desbloquean y compiten por entrar de nuevo a ejecutar el método </a:t>
            </a:r>
            <a:r>
              <a:rPr lang="es-ES" dirty="0" err="1">
                <a:latin typeface="Arial" panose="020B0604020202020204" pitchFamily="34" charset="0"/>
                <a:ea typeface="Times New Roman" panose="02020603050405020304" pitchFamily="18" charset="0"/>
              </a:rPr>
              <a:t>saludoRomano</a:t>
            </a:r>
            <a:r>
              <a:rPr lang="es-ES" dirty="0">
                <a:latin typeface="Arial" panose="020B0604020202020204" pitchFamily="34" charset="0"/>
                <a:ea typeface="Times New Roman" panose="02020603050405020304" pitchFamily="18" charset="0"/>
              </a:rPr>
              <a:t>, de forma que irán paulatinamente entrando al método y realizando su saludo dependiendo de cómo el </a:t>
            </a:r>
            <a:r>
              <a:rPr lang="es-ES" dirty="0" err="1">
                <a:latin typeface="Arial" panose="020B0604020202020204" pitchFamily="34" charset="0"/>
                <a:ea typeface="Times New Roman" panose="02020603050405020304" pitchFamily="18" charset="0"/>
              </a:rPr>
              <a:t>Scheduler</a:t>
            </a:r>
            <a:r>
              <a:rPr lang="es-ES" dirty="0">
                <a:latin typeface="Arial" panose="020B0604020202020204" pitchFamily="34" charset="0"/>
                <a:ea typeface="Times New Roman" panose="02020603050405020304" pitchFamily="18" charset="0"/>
              </a:rPr>
              <a:t> los seleccione para entrar a ejecución y de la carga del sistema. Es por esto que no es previsible el orden de visualización de los mensajes de los romanos tras el mensaje de saludo del César.</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2" name="Imagen 11" descr="D:\D\wait &amp; notify\Ejecucion 1.jpg"/>
          <p:cNvPicPr/>
          <p:nvPr/>
        </p:nvPicPr>
        <p:blipFill>
          <a:blip r:embed="rId2">
            <a:extLst>
              <a:ext uri="{28A0092B-C50C-407E-A947-70E740481C1C}">
                <a14:useLocalDpi xmlns:a14="http://schemas.microsoft.com/office/drawing/2010/main" val="0"/>
              </a:ext>
            </a:extLst>
          </a:blip>
          <a:srcRect/>
          <a:stretch>
            <a:fillRect/>
          </a:stretch>
        </p:blipFill>
        <p:spPr bwMode="auto">
          <a:xfrm>
            <a:off x="4241254" y="1002993"/>
            <a:ext cx="3323590" cy="2465070"/>
          </a:xfrm>
          <a:prstGeom prst="rect">
            <a:avLst/>
          </a:prstGeom>
          <a:noFill/>
          <a:ln>
            <a:noFill/>
          </a:ln>
        </p:spPr>
      </p:pic>
    </p:spTree>
    <p:extLst>
      <p:ext uri="{BB962C8B-B14F-4D97-AF65-F5344CB8AC3E}">
        <p14:creationId xmlns:p14="http://schemas.microsoft.com/office/powerpoint/2010/main" val="22820592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424830" y="1362065"/>
            <a:ext cx="3528392" cy="1774845"/>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una segunda ejecución podemos ver que el César es capaz de llegar antes incluso de que todos los romanos se hayan puesto en funcionamiento. Este caso es debido a que la espera que realizan en su método run() es aleatoria y puede darse el caso (bastante común) de que el César al ser un hilo más con su espera aleatoria, entre en ejecución por delante de otros.</a:t>
            </a:r>
          </a:p>
          <a:p>
            <a:pPr indent="450215" algn="just">
              <a:lnSpc>
                <a:spcPct val="120000"/>
              </a:lnSpc>
              <a:spcBef>
                <a:spcPts val="800"/>
              </a:spcBef>
              <a:spcAft>
                <a:spcPts val="800"/>
              </a:spcAft>
            </a:pPr>
            <a:endParaRPr lang="es-ES" dirty="0">
              <a:latin typeface="Arial" panose="020B0604020202020204" pitchFamily="34" charset="0"/>
              <a:ea typeface="Times New Roman" panose="02020603050405020304" pitchFamily="18" charset="0"/>
            </a:endParaRP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Imagen 10" descr="D:\D\wait &amp; notify\Ejecucion 2.jpg"/>
          <p:cNvPicPr/>
          <p:nvPr/>
        </p:nvPicPr>
        <p:blipFill>
          <a:blip r:embed="rId2">
            <a:extLst>
              <a:ext uri="{28A0092B-C50C-407E-A947-70E740481C1C}">
                <a14:useLocalDpi xmlns:a14="http://schemas.microsoft.com/office/drawing/2010/main" val="0"/>
              </a:ext>
            </a:extLst>
          </a:blip>
          <a:srcRect/>
          <a:stretch>
            <a:fillRect/>
          </a:stretch>
        </p:blipFill>
        <p:spPr bwMode="auto">
          <a:xfrm>
            <a:off x="4263073" y="1024889"/>
            <a:ext cx="3355340" cy="2449195"/>
          </a:xfrm>
          <a:prstGeom prst="rect">
            <a:avLst/>
          </a:prstGeom>
          <a:noFill/>
          <a:ln>
            <a:noFill/>
          </a:ln>
        </p:spPr>
      </p:pic>
    </p:spTree>
    <p:extLst>
      <p:ext uri="{BB962C8B-B14F-4D97-AF65-F5344CB8AC3E}">
        <p14:creationId xmlns:p14="http://schemas.microsoft.com/office/powerpoint/2010/main" val="24550313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193355" y="793157"/>
            <a:ext cx="2160240" cy="3046988"/>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este caso no tendría efecto el </a:t>
            </a:r>
            <a:r>
              <a:rPr lang="es-ES" dirty="0" err="1">
                <a:latin typeface="Arial" panose="020B0604020202020204" pitchFamily="34" charset="0"/>
                <a:ea typeface="Times New Roman" panose="02020603050405020304" pitchFamily="18" charset="0"/>
              </a:rPr>
              <a:t>notifyAll</a:t>
            </a:r>
            <a:r>
              <a:rPr lang="es-ES" dirty="0">
                <a:latin typeface="Arial" panose="020B0604020202020204" pitchFamily="34" charset="0"/>
                <a:ea typeface="Times New Roman" panose="02020603050405020304" pitchFamily="18" charset="0"/>
              </a:rPr>
              <a:t>() de César sobre los romanos que han entrado en ejecución tras su llegada, ya que éstos entrarían en el </a:t>
            </a:r>
            <a:r>
              <a:rPr lang="es-ES" dirty="0" err="1">
                <a:latin typeface="Arial" panose="020B0604020202020204" pitchFamily="34" charset="0"/>
                <a:ea typeface="Times New Roman" panose="02020603050405020304" pitchFamily="18" charset="0"/>
              </a:rPr>
              <a:t>wait</a:t>
            </a:r>
            <a:r>
              <a:rPr lang="es-ES" dirty="0">
                <a:latin typeface="Arial" panose="020B0604020202020204" pitchFamily="34" charset="0"/>
                <a:ea typeface="Times New Roman" panose="02020603050405020304" pitchFamily="18" charset="0"/>
              </a:rPr>
              <a:t>() de su saludo esperando recibir una notificación del evento que nunca llegaría. Es por esto que en la clase Saludo hemos utilizado un atributo “</a:t>
            </a:r>
            <a:r>
              <a:rPr lang="es-ES" dirty="0" err="1">
                <a:latin typeface="Arial" panose="020B0604020202020204" pitchFamily="34" charset="0"/>
                <a:ea typeface="Times New Roman" panose="02020603050405020304" pitchFamily="18" charset="0"/>
              </a:rPr>
              <a:t>CesarPresente</a:t>
            </a:r>
            <a:r>
              <a:rPr lang="es-ES" dirty="0">
                <a:latin typeface="Arial" panose="020B0604020202020204" pitchFamily="34" charset="0"/>
                <a:ea typeface="Times New Roman" panose="02020603050405020304" pitchFamily="18" charset="0"/>
              </a:rPr>
              <a:t>” que controle cuando ha llegado el César, de manera que los hilos que entren a saludar tras la llegada de César en lugar de realizar el </a:t>
            </a:r>
            <a:r>
              <a:rPr lang="es-ES" dirty="0" err="1">
                <a:latin typeface="Arial" panose="020B0604020202020204" pitchFamily="34" charset="0"/>
                <a:ea typeface="Times New Roman" panose="02020603050405020304" pitchFamily="18" charset="0"/>
              </a:rPr>
              <a:t>wait</a:t>
            </a:r>
            <a:r>
              <a:rPr lang="es-ES" dirty="0">
                <a:latin typeface="Arial" panose="020B0604020202020204" pitchFamily="34" charset="0"/>
                <a:ea typeface="Times New Roman" panose="02020603050405020304" pitchFamily="18" charset="0"/>
              </a:rPr>
              <a:t>() pasen directamente a saludar a su César.</a:t>
            </a: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2596478" y="546207"/>
            <a:ext cx="4912201" cy="3540889"/>
          </a:xfrm>
          <a:prstGeom prst="rect">
            <a:avLst/>
          </a:prstGeom>
          <a:noFill/>
          <a:ln>
            <a:noFill/>
          </a:ln>
        </p:spPr>
      </p:pic>
    </p:spTree>
    <p:extLst>
      <p:ext uri="{BB962C8B-B14F-4D97-AF65-F5344CB8AC3E}">
        <p14:creationId xmlns:p14="http://schemas.microsoft.com/office/powerpoint/2010/main" val="15238285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3.5.	Métodos </a:t>
            </a:r>
            <a:r>
              <a:rPr lang="es-ES" sz="1200" dirty="0" err="1">
                <a:solidFill>
                  <a:schemeClr val="bg1"/>
                </a:solidFill>
                <a:latin typeface="Ubuntu" pitchFamily="34" charset="0"/>
              </a:rPr>
              <a:t>wait</a:t>
            </a:r>
            <a:r>
              <a:rPr lang="es-ES" sz="1200" dirty="0">
                <a:solidFill>
                  <a:schemeClr val="bg1"/>
                </a:solidFill>
                <a:latin typeface="Ubuntu" pitchFamily="34" charset="0"/>
              </a:rPr>
              <a:t>(), </a:t>
            </a:r>
            <a:r>
              <a:rPr lang="es-ES" sz="1200" dirty="0" err="1">
                <a:solidFill>
                  <a:schemeClr val="bg1"/>
                </a:solidFill>
                <a:latin typeface="Ubuntu" pitchFamily="34" charset="0"/>
              </a:rPr>
              <a:t>notify</a:t>
            </a:r>
            <a:r>
              <a:rPr lang="es-ES" sz="1200" dirty="0">
                <a:solidFill>
                  <a:schemeClr val="bg1"/>
                </a:solidFill>
                <a:latin typeface="Ubuntu" pitchFamily="34" charset="0"/>
              </a:rPr>
              <a:t>() y </a:t>
            </a:r>
            <a:r>
              <a:rPr lang="es-ES" sz="1200" dirty="0" err="1">
                <a:solidFill>
                  <a:schemeClr val="bg1"/>
                </a:solidFill>
                <a:latin typeface="Ubuntu" pitchFamily="34" charset="0"/>
              </a:rPr>
              <a:t>notifyAll</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a 2"/>
          <p:cNvGraphicFramePr>
            <a:graphicFrameLocks noGrp="1"/>
          </p:cNvGraphicFramePr>
          <p:nvPr/>
        </p:nvGraphicFramePr>
        <p:xfrm>
          <a:off x="680244" y="1766094"/>
          <a:ext cx="6257925" cy="1295400"/>
        </p:xfrm>
        <a:graphic>
          <a:graphicData uri="http://schemas.openxmlformats.org/drawingml/2006/table">
            <a:tbl>
              <a:tblPr firstRow="1" firstCol="1" lastRow="1" lastCol="1" bandRow="1" bandCol="1">
                <a:tableStyleId>{5C22544A-7EE6-4342-B048-85BDC9FD1C3A}</a:tableStyleId>
              </a:tblPr>
              <a:tblGrid>
                <a:gridCol w="1414962">
                  <a:extLst>
                    <a:ext uri="{9D8B030D-6E8A-4147-A177-3AD203B41FA5}">
                      <a16:colId xmlns:a16="http://schemas.microsoft.com/office/drawing/2014/main" val="1838313237"/>
                    </a:ext>
                  </a:extLst>
                </a:gridCol>
                <a:gridCol w="4842963">
                  <a:extLst>
                    <a:ext uri="{9D8B030D-6E8A-4147-A177-3AD203B41FA5}">
                      <a16:colId xmlns:a16="http://schemas.microsoft.com/office/drawing/2014/main" val="1604273633"/>
                    </a:ext>
                  </a:extLst>
                </a:gridCol>
              </a:tblGrid>
              <a:tr h="874395">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marL="71755" marR="71755" algn="just">
                        <a:lnSpc>
                          <a:spcPct val="120000"/>
                        </a:lnSpc>
                        <a:spcBef>
                          <a:spcPts val="800"/>
                        </a:spcBef>
                        <a:spcAft>
                          <a:spcPts val="800"/>
                        </a:spcAft>
                      </a:pPr>
                      <a:r>
                        <a:rPr lang="es-ES" sz="900" dirty="0">
                          <a:effectLst/>
                        </a:rPr>
                        <a:t>       </a:t>
                      </a:r>
                    </a:p>
                    <a:p>
                      <a:pPr marL="71755" marR="71755" algn="just">
                        <a:lnSpc>
                          <a:spcPct val="120000"/>
                        </a:lnSpc>
                        <a:spcBef>
                          <a:spcPts val="800"/>
                        </a:spcBef>
                        <a:spcAft>
                          <a:spcPts val="800"/>
                        </a:spcAft>
                      </a:pPr>
                      <a:r>
                        <a:rPr lang="es-ES" sz="900" dirty="0">
                          <a:effectLst/>
                        </a:rPr>
                        <a:t>    Modifica el proyecto de saludo al César quitando este mecanismo de control de que el César esté presente o no y ejecuta varias veces el proyecto realizando estadísticas de cuántos hilos se quedarían bloqueados de media sino existiera este mecanismo de control.</a:t>
                      </a:r>
                    </a:p>
                    <a:p>
                      <a:pPr algn="just">
                        <a:spcAft>
                          <a:spcPts val="0"/>
                        </a:spcAft>
                      </a:pPr>
                      <a:r>
                        <a:rPr lang="es-ES" sz="1100" dirty="0">
                          <a:effectLst/>
                        </a:rPr>
                        <a:t> </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934533916"/>
                  </a:ext>
                </a:extLst>
              </a:tr>
            </a:tbl>
          </a:graphicData>
        </a:graphic>
      </p:graphicFrame>
      <p:pic>
        <p:nvPicPr>
          <p:cNvPr id="14337" name="Imagen 1" descr="A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766888"/>
            <a:ext cx="723900" cy="723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681038" y="17668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8762119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60934" y="774179"/>
            <a:ext cx="1728192" cy="387798"/>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sz="1600" b="1" u="sng" dirty="0">
                <a:solidFill>
                  <a:srgbClr val="04703C"/>
                </a:solidFill>
                <a:latin typeface="Arial" panose="020B0604020202020204" pitchFamily="34" charset="0"/>
                <a:ea typeface="Times New Roman" panose="02020603050405020304" pitchFamily="18" charset="0"/>
              </a:rPr>
              <a:t>RESUMEN</a:t>
            </a:r>
            <a:endParaRPr lang="es-ES" sz="1600" b="1" u="sng" dirty="0">
              <a:solidFill>
                <a:srgbClr val="04703C"/>
              </a:solidFill>
              <a:effectLst/>
              <a:latin typeface="Arial" panose="020B0604020202020204" pitchFamily="34" charset="0"/>
              <a:ea typeface="Times New Roman" panose="02020603050405020304" pitchFamily="18" charset="0"/>
            </a:endParaRPr>
          </a:p>
        </p:txBody>
      </p:sp>
      <p:sp>
        <p:nvSpPr>
          <p:cNvPr id="2" name="Rectángulo 1"/>
          <p:cNvSpPr/>
          <p:nvPr/>
        </p:nvSpPr>
        <p:spPr>
          <a:xfrm>
            <a:off x="424830" y="1350243"/>
            <a:ext cx="3806825" cy="1959511"/>
          </a:xfrm>
          <a:prstGeom prst="rect">
            <a:avLst/>
          </a:prstGeom>
        </p:spPr>
        <p:txBody>
          <a:bodyPr>
            <a:spAutoFit/>
          </a:bodyPr>
          <a:lstStyle/>
          <a:p>
            <a:pPr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	Los hilos de ejecución son implementaciones de nuestros procesos que tendrán que ejecutar una determinada tarea y tendrán la necesidad de compartir recursos y sincronizarse entre sí y con el programa principal.</a:t>
            </a:r>
          </a:p>
          <a:p>
            <a:pPr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	En Java dispondremos de la clase </a:t>
            </a:r>
            <a:r>
              <a:rPr lang="es-ES" dirty="0" err="1">
                <a:latin typeface="Arial" panose="020B0604020202020204" pitchFamily="34" charset="0"/>
                <a:ea typeface="Times New Roman" panose="02020603050405020304" pitchFamily="18" charset="0"/>
              </a:rPr>
              <a:t>Thread</a:t>
            </a:r>
            <a:r>
              <a:rPr lang="es-ES" dirty="0">
                <a:latin typeface="Arial" panose="020B0604020202020204" pitchFamily="34" charset="0"/>
                <a:ea typeface="Times New Roman" panose="02020603050405020304" pitchFamily="18" charset="0"/>
              </a:rPr>
              <a:t> que utilizaremos para la creación de hilos de ejecución y que dispone de una serie de métodos ya implementados muy interesantes para el control y sincronización de nuestros hilos de ejecución. </a:t>
            </a:r>
          </a:p>
        </p:txBody>
      </p:sp>
      <p:pic>
        <p:nvPicPr>
          <p:cNvPr id="4" name="Imagen 3"/>
          <p:cNvPicPr>
            <a:picLocks noChangeAspect="1"/>
          </p:cNvPicPr>
          <p:nvPr/>
        </p:nvPicPr>
        <p:blipFill>
          <a:blip r:embed="rId2"/>
          <a:stretch>
            <a:fillRect/>
          </a:stretch>
        </p:blipFill>
        <p:spPr>
          <a:xfrm>
            <a:off x="5249366" y="1507487"/>
            <a:ext cx="1286228" cy="1388542"/>
          </a:xfrm>
          <a:prstGeom prst="rect">
            <a:avLst/>
          </a:prstGeom>
        </p:spPr>
      </p:pic>
    </p:spTree>
    <p:extLst>
      <p:ext uri="{BB962C8B-B14F-4D97-AF65-F5344CB8AC3E}">
        <p14:creationId xmlns:p14="http://schemas.microsoft.com/office/powerpoint/2010/main" val="37564560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88926" y="556240"/>
            <a:ext cx="1728192" cy="387798"/>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sz="1600" b="1" u="sng" dirty="0">
                <a:solidFill>
                  <a:srgbClr val="04703C"/>
                </a:solidFill>
                <a:latin typeface="Arial" panose="020B0604020202020204" pitchFamily="34" charset="0"/>
                <a:ea typeface="Times New Roman" panose="02020603050405020304" pitchFamily="18" charset="0"/>
              </a:rPr>
              <a:t>RESUMEN</a:t>
            </a:r>
            <a:endParaRPr lang="es-ES" sz="1600" b="1" u="sng" dirty="0">
              <a:solidFill>
                <a:srgbClr val="04703C"/>
              </a:solidFill>
              <a:effectLst/>
              <a:latin typeface="Arial" panose="020B0604020202020204" pitchFamily="34" charset="0"/>
              <a:ea typeface="Times New Roman" panose="02020603050405020304" pitchFamily="18" charset="0"/>
            </a:endParaRPr>
          </a:p>
        </p:txBody>
      </p:sp>
      <p:sp>
        <p:nvSpPr>
          <p:cNvPr id="2" name="Rectángulo 1"/>
          <p:cNvSpPr/>
          <p:nvPr/>
        </p:nvSpPr>
        <p:spPr>
          <a:xfrm>
            <a:off x="352822" y="944038"/>
            <a:ext cx="3806825" cy="3072636"/>
          </a:xfrm>
          <a:prstGeom prst="rect">
            <a:avLst/>
          </a:prstGeom>
        </p:spPr>
        <p:txBody>
          <a:bodyPr>
            <a:spAutoFit/>
          </a:bodyPr>
          <a:lstStyle/>
          <a:p>
            <a:pPr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	Entre estos métodos podemos encontrar:</a:t>
            </a:r>
          </a:p>
          <a:p>
            <a:pPr marL="268288" indent="-177800" algn="just">
              <a:spcBef>
                <a:spcPts val="600"/>
              </a:spcBef>
              <a:spcAft>
                <a:spcPts val="600"/>
              </a:spcAft>
            </a:pPr>
            <a:r>
              <a:rPr lang="es-ES" dirty="0">
                <a:latin typeface="Arial" panose="020B0604020202020204" pitchFamily="34" charset="0"/>
                <a:ea typeface="Times New Roman" panose="02020603050405020304" pitchFamily="18" charset="0"/>
              </a:rPr>
              <a:t>•	run() : Es el método que deberemos sobrescribir con el código que queremos que ejecute nuestro hilo de ejecución.</a:t>
            </a:r>
          </a:p>
          <a:p>
            <a:pPr marL="268288" indent="-177800" algn="just">
              <a:spcBef>
                <a:spcPts val="600"/>
              </a:spcBef>
              <a:spcAft>
                <a:spcPts val="600"/>
              </a:spcAft>
            </a:pPr>
            <a:r>
              <a:rPr lang="es-ES" dirty="0">
                <a:latin typeface="Arial" panose="020B0604020202020204" pitchFamily="34" charset="0"/>
                <a:ea typeface="Times New Roman" panose="02020603050405020304" pitchFamily="18" charset="0"/>
              </a:rPr>
              <a:t>•	</a:t>
            </a:r>
            <a:r>
              <a:rPr lang="es-ES" dirty="0" err="1">
                <a:latin typeface="Arial" panose="020B0604020202020204" pitchFamily="34" charset="0"/>
                <a:ea typeface="Times New Roman" panose="02020603050405020304" pitchFamily="18" charset="0"/>
              </a:rPr>
              <a:t>start</a:t>
            </a:r>
            <a:r>
              <a:rPr lang="es-ES" dirty="0">
                <a:latin typeface="Arial" panose="020B0604020202020204" pitchFamily="34" charset="0"/>
                <a:ea typeface="Times New Roman" panose="02020603050405020304" pitchFamily="18" charset="0"/>
              </a:rPr>
              <a:t>(): Es el método que arranca la ejecución del hilo, lleva consigo una serie de inicializaciones que son necesarias ejecutar antes de llamar internamente al método run().</a:t>
            </a:r>
          </a:p>
          <a:p>
            <a:pPr marL="268288" indent="-177800" algn="just">
              <a:spcBef>
                <a:spcPts val="600"/>
              </a:spcBef>
              <a:spcAft>
                <a:spcPts val="600"/>
              </a:spcAft>
            </a:pPr>
            <a:r>
              <a:rPr lang="es-ES" dirty="0">
                <a:latin typeface="Arial" panose="020B0604020202020204" pitchFamily="34" charset="0"/>
                <a:ea typeface="Times New Roman" panose="02020603050405020304" pitchFamily="18" charset="0"/>
              </a:rPr>
              <a:t>•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Es el método que suspende la ejecución del hilo durante un tiempo determinado o indefinidamente.</a:t>
            </a:r>
          </a:p>
          <a:p>
            <a:pPr marL="268288" indent="-177800" algn="just">
              <a:spcBef>
                <a:spcPts val="600"/>
              </a:spcBef>
              <a:spcAft>
                <a:spcPts val="600"/>
              </a:spcAft>
            </a:pPr>
            <a:r>
              <a:rPr lang="es-ES" dirty="0">
                <a:latin typeface="Arial" panose="020B0604020202020204" pitchFamily="34" charset="0"/>
                <a:ea typeface="Times New Roman" panose="02020603050405020304" pitchFamily="18" charset="0"/>
              </a:rPr>
              <a:t>•	</a:t>
            </a:r>
            <a:r>
              <a:rPr lang="es-ES" dirty="0" err="1">
                <a:latin typeface="Arial" panose="020B0604020202020204" pitchFamily="34" charset="0"/>
                <a:ea typeface="Times New Roman" panose="02020603050405020304" pitchFamily="18" charset="0"/>
              </a:rPr>
              <a:t>interrupt</a:t>
            </a:r>
            <a:r>
              <a:rPr lang="es-ES" dirty="0">
                <a:latin typeface="Arial" panose="020B0604020202020204" pitchFamily="34" charset="0"/>
                <a:ea typeface="Times New Roman" panose="02020603050405020304" pitchFamily="18" charset="0"/>
              </a:rPr>
              <a:t>(): Es el método que envía una señal de interrupción a un hilo para indicarle que ha sucedido un evento o que cambie la tarea que está realizando.</a:t>
            </a:r>
          </a:p>
          <a:p>
            <a:pPr marL="268288" indent="-177800" algn="just">
              <a:spcBef>
                <a:spcPts val="600"/>
              </a:spcBef>
              <a:spcAft>
                <a:spcPts val="600"/>
              </a:spcAft>
            </a:pPr>
            <a:r>
              <a:rPr lang="es-ES" dirty="0">
                <a:latin typeface="Arial" panose="020B0604020202020204" pitchFamily="34" charset="0"/>
                <a:ea typeface="Times New Roman" panose="02020603050405020304" pitchFamily="18" charset="0"/>
              </a:rPr>
              <a:t>•	</a:t>
            </a:r>
            <a:r>
              <a:rPr lang="es-ES" dirty="0" err="1">
                <a:latin typeface="Arial" panose="020B0604020202020204" pitchFamily="34" charset="0"/>
                <a:ea typeface="Times New Roman" panose="02020603050405020304" pitchFamily="18" charset="0"/>
              </a:rPr>
              <a:t>join</a:t>
            </a:r>
            <a:r>
              <a:rPr lang="es-ES" dirty="0">
                <a:latin typeface="Arial" panose="020B0604020202020204" pitchFamily="34" charset="0"/>
                <a:ea typeface="Times New Roman" panose="02020603050405020304" pitchFamily="18" charset="0"/>
              </a:rPr>
              <a:t>(): Es el método que hace que un hilo espere a la finalización de otro hilo. Puede tener un </a:t>
            </a:r>
            <a:r>
              <a:rPr lang="es-ES" dirty="0" err="1">
                <a:latin typeface="Arial" panose="020B0604020202020204" pitchFamily="34" charset="0"/>
                <a:ea typeface="Times New Roman" panose="02020603050405020304" pitchFamily="18" charset="0"/>
              </a:rPr>
              <a:t>timeout</a:t>
            </a:r>
            <a:r>
              <a:rPr lang="es-ES" dirty="0">
                <a:latin typeface="Arial" panose="020B0604020202020204" pitchFamily="34" charset="0"/>
                <a:ea typeface="Times New Roman" panose="02020603050405020304" pitchFamily="18" charset="0"/>
              </a:rPr>
              <a:t> de espera.</a:t>
            </a:r>
          </a:p>
        </p:txBody>
      </p:sp>
      <p:pic>
        <p:nvPicPr>
          <p:cNvPr id="5" name="Imagen 4"/>
          <p:cNvPicPr>
            <a:picLocks noChangeAspect="1"/>
          </p:cNvPicPr>
          <p:nvPr/>
        </p:nvPicPr>
        <p:blipFill>
          <a:blip r:embed="rId2"/>
          <a:stretch>
            <a:fillRect/>
          </a:stretch>
        </p:blipFill>
        <p:spPr>
          <a:xfrm>
            <a:off x="5393382" y="1566267"/>
            <a:ext cx="1368152" cy="1549765"/>
          </a:xfrm>
          <a:prstGeom prst="rect">
            <a:avLst/>
          </a:prstGeom>
        </p:spPr>
      </p:pic>
    </p:spTree>
    <p:extLst>
      <p:ext uri="{BB962C8B-B14F-4D97-AF65-F5344CB8AC3E}">
        <p14:creationId xmlns:p14="http://schemas.microsoft.com/office/powerpoint/2010/main" val="6365090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88926" y="774179"/>
            <a:ext cx="1728192" cy="387798"/>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sz="1600" b="1" u="sng" dirty="0">
                <a:solidFill>
                  <a:srgbClr val="04703C"/>
                </a:solidFill>
                <a:latin typeface="Arial" panose="020B0604020202020204" pitchFamily="34" charset="0"/>
                <a:ea typeface="Times New Roman" panose="02020603050405020304" pitchFamily="18" charset="0"/>
              </a:rPr>
              <a:t>RESUMEN</a:t>
            </a:r>
            <a:endParaRPr lang="es-ES" sz="1600" b="1" u="sng" dirty="0">
              <a:solidFill>
                <a:srgbClr val="04703C"/>
              </a:solidFill>
              <a:effectLst/>
              <a:latin typeface="Arial" panose="020B0604020202020204" pitchFamily="34" charset="0"/>
              <a:ea typeface="Times New Roman" panose="02020603050405020304" pitchFamily="18" charset="0"/>
            </a:endParaRPr>
          </a:p>
        </p:txBody>
      </p:sp>
      <p:sp>
        <p:nvSpPr>
          <p:cNvPr id="2" name="Rectángulo 1"/>
          <p:cNvSpPr/>
          <p:nvPr/>
        </p:nvSpPr>
        <p:spPr>
          <a:xfrm>
            <a:off x="249609" y="1287392"/>
            <a:ext cx="3806825" cy="2311851"/>
          </a:xfrm>
          <a:prstGeom prst="rect">
            <a:avLst/>
          </a:prstGeom>
        </p:spPr>
        <p:txBody>
          <a:bodyPr>
            <a:spAutoFit/>
          </a:bodyPr>
          <a:lstStyle/>
          <a:p>
            <a:pPr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	Cuando varios hilos de ejecución comparten zonas de memoria comunes, es imprescindible crear zonas de exclusión mutua para que la lectura y escritura de loso datos que residen en estas zonas de memoria sean fiables. Estas zonas de memoria se conocen como “Sección Crítica” y deben asegurar que sólo uno de los múltiples hilos que hay en ejecución sea capaz de entrar a ejecutar su código.</a:t>
            </a:r>
          </a:p>
          <a:p>
            <a:pPr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	En Java para la implementación de estas Secciones Críticas contamos con los métodos sincronizados (“</a:t>
            </a:r>
            <a:r>
              <a:rPr lang="es-ES" dirty="0" err="1">
                <a:latin typeface="Arial" panose="020B0604020202020204" pitchFamily="34" charset="0"/>
                <a:ea typeface="Times New Roman" panose="02020603050405020304" pitchFamily="18" charset="0"/>
              </a:rPr>
              <a:t>synchronized</a:t>
            </a:r>
            <a:r>
              <a:rPr lang="es-ES" dirty="0">
                <a:latin typeface="Arial" panose="020B0604020202020204" pitchFamily="34" charset="0"/>
                <a:ea typeface="Times New Roman" panose="02020603050405020304" pitchFamily="18" charset="0"/>
              </a:rPr>
              <a:t>”) que nos permitirán crear zonas de exclusión mutua.</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262" y="1240777"/>
            <a:ext cx="3182353" cy="2386765"/>
          </a:xfrm>
          <a:prstGeom prst="rect">
            <a:avLst/>
          </a:prstGeom>
        </p:spPr>
      </p:pic>
    </p:spTree>
    <p:extLst>
      <p:ext uri="{BB962C8B-B14F-4D97-AF65-F5344CB8AC3E}">
        <p14:creationId xmlns:p14="http://schemas.microsoft.com/office/powerpoint/2010/main" val="333498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5868" y="774179"/>
            <a:ext cx="3990120" cy="3400931"/>
          </a:xfrm>
          <a:prstGeom prst="rect">
            <a:avLst/>
          </a:prstGeom>
        </p:spPr>
        <p:txBody>
          <a:bodyPr wrap="square">
            <a:spAutoFit/>
          </a:bodyPr>
          <a:lstStyle/>
          <a:p>
            <a:pPr algn="just"/>
            <a:endParaRPr lang="es-ES" b="1" dirty="0">
              <a:solidFill>
                <a:srgbClr val="00B050"/>
              </a:solidFill>
              <a:latin typeface="Ubuntu" pitchFamily="34" charset="0"/>
            </a:endParaRPr>
          </a:p>
          <a:p>
            <a:pPr algn="just"/>
            <a:r>
              <a:rPr lang="es-ES" dirty="0">
                <a:latin typeface="Ubuntu" pitchFamily="34" charset="0"/>
              </a:rPr>
              <a:t>	Además, los objetos creados con este método incluirán a su vez una interfaz de programación de aplicaciones de alto nivel (API) a través de la cual podremos desarrollar una serie de herramientas muy importantes para el buen funcionamiento de nuestra programación </a:t>
            </a:r>
            <a:r>
              <a:rPr lang="es-ES" dirty="0" err="1">
                <a:latin typeface="Ubuntu" pitchFamily="34" charset="0"/>
              </a:rPr>
              <a:t>multihilo</a:t>
            </a:r>
            <a:r>
              <a:rPr lang="es-ES" dirty="0">
                <a:latin typeface="Ubuntu" pitchFamily="34" charset="0"/>
              </a:rPr>
              <a:t>. </a:t>
            </a:r>
          </a:p>
          <a:p>
            <a:pPr algn="just"/>
            <a:endParaRPr lang="es-ES" dirty="0">
              <a:latin typeface="Ubuntu" pitchFamily="34" charset="0"/>
            </a:endParaRPr>
          </a:p>
          <a:p>
            <a:pPr algn="just"/>
            <a:r>
              <a:rPr lang="es-ES" dirty="0">
                <a:latin typeface="Ubuntu" pitchFamily="34" charset="0"/>
              </a:rPr>
              <a:t>Estas herramientas son:</a:t>
            </a:r>
          </a:p>
          <a:p>
            <a:pPr algn="just"/>
            <a:endParaRPr lang="es-ES" dirty="0">
              <a:latin typeface="Ubuntu" pitchFamily="34" charset="0"/>
            </a:endParaRPr>
          </a:p>
          <a:p>
            <a:pPr marL="269875" indent="176213" algn="just"/>
            <a:r>
              <a:rPr lang="es-ES" dirty="0">
                <a:latin typeface="Ubuntu" pitchFamily="34" charset="0"/>
              </a:rPr>
              <a:t>•	Gestión de zonas de exclusión mutua</a:t>
            </a:r>
          </a:p>
          <a:p>
            <a:pPr marL="269875" indent="176213" algn="just"/>
            <a:endParaRPr lang="es-ES" dirty="0">
              <a:latin typeface="Ubuntu" pitchFamily="34" charset="0"/>
            </a:endParaRPr>
          </a:p>
          <a:p>
            <a:pPr marL="269875" indent="176213" algn="just"/>
            <a:r>
              <a:rPr lang="es-ES" dirty="0">
                <a:latin typeface="Ubuntu" pitchFamily="34" charset="0"/>
              </a:rPr>
              <a:t>•	Implementación de </a:t>
            </a:r>
            <a:r>
              <a:rPr lang="es-ES" b="1" dirty="0">
                <a:latin typeface="Ubuntu" pitchFamily="34" charset="0"/>
              </a:rPr>
              <a:t>semáforos</a:t>
            </a:r>
            <a:r>
              <a:rPr lang="es-ES" dirty="0">
                <a:latin typeface="Ubuntu" pitchFamily="34" charset="0"/>
              </a:rPr>
              <a:t> y barreras. </a:t>
            </a:r>
          </a:p>
          <a:p>
            <a:pPr marL="269875" indent="176213" algn="just"/>
            <a:endParaRPr lang="es-ES" dirty="0">
              <a:latin typeface="Ubuntu" pitchFamily="34" charset="0"/>
            </a:endParaRPr>
          </a:p>
          <a:p>
            <a:pPr marL="269875" indent="176213" algn="just"/>
            <a:r>
              <a:rPr lang="es-ES" dirty="0">
                <a:latin typeface="Ubuntu" pitchFamily="34" charset="0"/>
              </a:rPr>
              <a:t>•	Colecciones concurrentes cómo vectores tablas colas, </a:t>
            </a:r>
            <a:r>
              <a:rPr lang="es-ES" dirty="0" err="1">
                <a:latin typeface="Ubuntu" pitchFamily="34" charset="0"/>
              </a:rPr>
              <a:t>etc</a:t>
            </a:r>
            <a:endParaRPr lang="es-ES" dirty="0">
              <a:latin typeface="Ubuntu" pitchFamily="34" charset="0"/>
            </a:endParaRPr>
          </a:p>
          <a:p>
            <a:pPr marL="269875" indent="176213" algn="just"/>
            <a:endParaRPr lang="es-ES" dirty="0">
              <a:latin typeface="Ubuntu" pitchFamily="34" charset="0"/>
            </a:endParaRPr>
          </a:p>
          <a:p>
            <a:pPr marL="269875" indent="176213" algn="just"/>
            <a:r>
              <a:rPr lang="es-ES" dirty="0">
                <a:latin typeface="Ubuntu" pitchFamily="34" charset="0"/>
              </a:rPr>
              <a:t>•	Variables atómicas</a:t>
            </a:r>
          </a:p>
          <a:p>
            <a:pPr algn="just"/>
            <a:endParaRPr lang="es-ES" sz="1100" dirty="0">
              <a:latin typeface="Ubuntu" pitchFamily="34" charset="0"/>
            </a:endParaRPr>
          </a:p>
          <a:p>
            <a:pPr marL="228600" indent="-228600" algn="just">
              <a:buFont typeface="Arial" panose="020B0604020202020204" pitchFamily="34" charset="0"/>
              <a:buChar char="•"/>
            </a:pPr>
            <a:endParaRPr lang="es-ES" sz="1100" dirty="0">
              <a:latin typeface="Ubuntu" pitchFamily="34" charset="0"/>
            </a:endParaRPr>
          </a:p>
          <a:p>
            <a:pPr algn="just"/>
            <a:endParaRPr lang="es-ES" sz="1100" dirty="0">
              <a:latin typeface="Ubuntu"/>
            </a:endParaRPr>
          </a:p>
          <a:p>
            <a:pPr algn="just">
              <a:buClr>
                <a:srgbClr val="FFFF00"/>
              </a:buClr>
            </a:pPr>
            <a:endParaRPr lang="es-ES" sz="1100" dirty="0">
              <a:latin typeface="Ubuntu"/>
            </a:endParaRPr>
          </a:p>
          <a:p>
            <a:pPr algn="just"/>
            <a:endParaRPr lang="es-ES" sz="1100" dirty="0">
              <a:latin typeface="Ubuntu"/>
            </a:endParaRPr>
          </a:p>
        </p:txBody>
      </p:sp>
      <p:sp>
        <p:nvSpPr>
          <p:cNvPr id="6"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7"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9326" y="774179"/>
            <a:ext cx="2264121" cy="2934420"/>
          </a:xfrm>
          <a:prstGeom prst="rect">
            <a:avLst/>
          </a:prstGeom>
        </p:spPr>
      </p:pic>
    </p:spTree>
    <p:extLst>
      <p:ext uri="{BB962C8B-B14F-4D97-AF65-F5344CB8AC3E}">
        <p14:creationId xmlns:p14="http://schemas.microsoft.com/office/powerpoint/2010/main" val="217779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7980" y="1222433"/>
            <a:ext cx="4032448" cy="1938992"/>
          </a:xfrm>
          <a:prstGeom prst="rect">
            <a:avLst/>
          </a:prstGeom>
        </p:spPr>
        <p:txBody>
          <a:bodyPr wrap="square">
            <a:spAutoFit/>
          </a:bodyPr>
          <a:lstStyle/>
          <a:p>
            <a:pPr algn="just"/>
            <a:r>
              <a:rPr lang="es-ES" dirty="0">
                <a:latin typeface="Ubuntu" pitchFamily="34" charset="0"/>
              </a:rPr>
              <a:t>	En Java nuestros hilos de ejecución se podrán implementar de dos maneras. La primera sería heredando directamente de la clase </a:t>
            </a:r>
            <a:r>
              <a:rPr lang="es-ES" dirty="0" err="1">
                <a:latin typeface="Ubuntu" pitchFamily="34" charset="0"/>
              </a:rPr>
              <a:t>Thread</a:t>
            </a:r>
            <a:r>
              <a:rPr lang="es-ES" dirty="0">
                <a:latin typeface="Ubuntu" pitchFamily="34" charset="0"/>
              </a:rPr>
              <a:t>, que se encuentra en la biblioteca de funciones </a:t>
            </a:r>
            <a:r>
              <a:rPr lang="es-ES" dirty="0" err="1">
                <a:latin typeface="Ubuntu" pitchFamily="34" charset="0"/>
              </a:rPr>
              <a:t>java.Lang.Thread</a:t>
            </a:r>
            <a:r>
              <a:rPr lang="es-ES" dirty="0">
                <a:latin typeface="Ubuntu" pitchFamily="34" charset="0"/>
              </a:rPr>
              <a:t>. </a:t>
            </a:r>
          </a:p>
          <a:p>
            <a:pPr algn="just"/>
            <a:endParaRPr lang="es-ES" dirty="0">
              <a:latin typeface="Ubuntu" pitchFamily="34" charset="0"/>
            </a:endParaRPr>
          </a:p>
          <a:p>
            <a:pPr algn="just"/>
            <a:r>
              <a:rPr lang="es-ES" dirty="0">
                <a:latin typeface="Ubuntu" pitchFamily="34" charset="0"/>
              </a:rPr>
              <a:t>	La segunda posibilidad de crear un hilo de ejecución será implementando directamente la interfaz </a:t>
            </a:r>
            <a:r>
              <a:rPr lang="es-ES" dirty="0" err="1">
                <a:latin typeface="Ubuntu" pitchFamily="34" charset="0"/>
              </a:rPr>
              <a:t>runnable</a:t>
            </a:r>
            <a:r>
              <a:rPr lang="es-ES" dirty="0">
                <a:latin typeface="Ubuntu" pitchFamily="34" charset="0"/>
              </a:rPr>
              <a:t>. </a:t>
            </a:r>
          </a:p>
          <a:p>
            <a:pPr algn="just"/>
            <a:endParaRPr lang="es-ES" dirty="0">
              <a:latin typeface="Ubuntu" pitchFamily="34" charset="0"/>
            </a:endParaRPr>
          </a:p>
          <a:p>
            <a:pPr algn="just"/>
            <a:r>
              <a:rPr lang="es-ES" dirty="0">
                <a:latin typeface="Ubuntu" pitchFamily="34" charset="0"/>
              </a:rPr>
              <a:t>	Como veremos a continuación en ambos casos debemos </a:t>
            </a:r>
            <a:r>
              <a:rPr lang="es-ES" b="1" dirty="0" err="1">
                <a:latin typeface="Ubuntu" pitchFamily="34" charset="0"/>
              </a:rPr>
              <a:t>hereder</a:t>
            </a:r>
            <a:r>
              <a:rPr lang="es-ES" dirty="0">
                <a:latin typeface="Ubuntu" pitchFamily="34" charset="0"/>
              </a:rPr>
              <a:t> de la clase base </a:t>
            </a:r>
            <a:r>
              <a:rPr lang="es-ES" dirty="0" err="1">
                <a:latin typeface="Ubuntu" pitchFamily="34" charset="0"/>
              </a:rPr>
              <a:t>Thread</a:t>
            </a:r>
            <a:r>
              <a:rPr lang="es-ES" dirty="0">
                <a:latin typeface="Ubuntu" pitchFamily="34" charset="0"/>
              </a:rPr>
              <a:t>, solo que dependiendo de la opción escogida nuestro hilo deberá declararse de una forma u otra.</a:t>
            </a:r>
          </a:p>
        </p:txBody>
      </p:sp>
      <p:sp>
        <p:nvSpPr>
          <p:cNvPr id="23" name="7 Rectángulo redondeado">
            <a:extLst>
              <a:ext uri="{FF2B5EF4-FFF2-40B4-BE49-F238E27FC236}">
                <a16:creationId xmlns:a16="http://schemas.microsoft.com/office/drawing/2014/main" id="{40087A34-CD88-48C6-B94B-A7CB9E278652}"/>
              </a:ext>
            </a:extLst>
          </p:cNvPr>
          <p:cNvSpPr/>
          <p:nvPr/>
        </p:nvSpPr>
        <p:spPr>
          <a:xfrm>
            <a:off x="4554515" y="1219364"/>
            <a:ext cx="3063898" cy="2007901"/>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LECTURA ADICIONAL RECOMENDADA</a:t>
            </a:r>
          </a:p>
          <a:p>
            <a:endParaRPr lang="es-ES" b="1" dirty="0">
              <a:solidFill>
                <a:schemeClr val="tx1"/>
              </a:solidFill>
            </a:endParaRPr>
          </a:p>
          <a:p>
            <a:r>
              <a:rPr lang="es-ES" b="1" dirty="0">
                <a:solidFill>
                  <a:schemeClr val="tx1"/>
                </a:solidFill>
                <a:latin typeface="Ubuntu"/>
              </a:rPr>
              <a:t>Procesos y </a:t>
            </a:r>
            <a:r>
              <a:rPr lang="es-ES" b="1" dirty="0" err="1">
                <a:solidFill>
                  <a:schemeClr val="tx1"/>
                </a:solidFill>
                <a:latin typeface="Ubuntu"/>
              </a:rPr>
              <a:t>Thread</a:t>
            </a:r>
            <a:r>
              <a:rPr lang="es-ES" b="1" dirty="0">
                <a:solidFill>
                  <a:schemeClr val="tx1"/>
                </a:solidFill>
                <a:latin typeface="Ubuntu"/>
              </a:rPr>
              <a:t> según Java</a:t>
            </a:r>
            <a:r>
              <a:rPr lang="es-ES" dirty="0">
                <a:solidFill>
                  <a:schemeClr val="tx1"/>
                </a:solidFill>
                <a:latin typeface="Ubuntu"/>
              </a:rPr>
              <a:t>: </a:t>
            </a:r>
          </a:p>
          <a:p>
            <a:endParaRPr lang="es-ES" dirty="0">
              <a:solidFill>
                <a:schemeClr val="tx1"/>
              </a:solidFill>
              <a:latin typeface="Ubuntu"/>
            </a:endParaRPr>
          </a:p>
          <a:p>
            <a:pPr marL="171450" indent="-171450">
              <a:buFont typeface="Arial" panose="020B0604020202020204" pitchFamily="34" charset="0"/>
              <a:buChar char="•"/>
            </a:pPr>
            <a:r>
              <a:rPr lang="es-ES" dirty="0">
                <a:solidFill>
                  <a:schemeClr val="tx1"/>
                </a:solidFill>
                <a:latin typeface="Ubuntu"/>
                <a:hlinkClick r:id="rId2"/>
              </a:rPr>
              <a:t>https://docs.oracle.com/javase/tutorial/essential/concurrency/procthread.html</a:t>
            </a:r>
            <a:endParaRPr lang="es-ES" dirty="0">
              <a:solidFill>
                <a:schemeClr val="tx1"/>
              </a:solidFill>
              <a:latin typeface="Ubuntu"/>
            </a:endParaRPr>
          </a:p>
          <a:p>
            <a:pPr marL="171450" indent="-171450">
              <a:buFont typeface="Arial" panose="020B0604020202020204" pitchFamily="34" charset="0"/>
              <a:buChar char="•"/>
            </a:pPr>
            <a:endParaRPr lang="es-ES" b="1" dirty="0">
              <a:solidFill>
                <a:schemeClr val="tx1"/>
              </a:solidFill>
              <a:latin typeface="Ubuntu"/>
            </a:endParaRPr>
          </a:p>
          <a:p>
            <a:pPr marL="171450" indent="-171450">
              <a:buFont typeface="Arial" panose="020B0604020202020204" pitchFamily="34" charset="0"/>
              <a:buChar char="•"/>
            </a:pPr>
            <a:endParaRPr lang="es-ES" b="1" dirty="0">
              <a:solidFill>
                <a:schemeClr val="tx1"/>
              </a:solidFill>
              <a:latin typeface="Ubuntu"/>
            </a:endParaRPr>
          </a:p>
          <a:p>
            <a:endParaRPr lang="es-ES" dirty="0">
              <a:solidFill>
                <a:schemeClr val="tx1"/>
              </a:solidFill>
            </a:endParaRPr>
          </a:p>
          <a:p>
            <a:endParaRPr lang="es-ES" dirty="0">
              <a:solidFill>
                <a:schemeClr val="tx1"/>
              </a:solidFill>
            </a:endParaRPr>
          </a:p>
          <a:p>
            <a:pPr marL="171450" indent="-171450">
              <a:buFont typeface="Arial" panose="020B0604020202020204" pitchFamily="34" charset="0"/>
              <a:buChar char="•"/>
            </a:pPr>
            <a:endParaRPr lang="es-ES" dirty="0">
              <a:solidFill>
                <a:schemeClr val="tx1"/>
              </a:solidFill>
            </a:endParaRPr>
          </a:p>
        </p:txBody>
      </p:sp>
      <p:pic>
        <p:nvPicPr>
          <p:cNvPr id="31" name="Imagen 30">
            <a:extLst>
              <a:ext uri="{FF2B5EF4-FFF2-40B4-BE49-F238E27FC236}">
                <a16:creationId xmlns:a16="http://schemas.microsoft.com/office/drawing/2014/main" id="{14BC0AE5-FC2E-41B4-9525-D9B564E51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582" y="990203"/>
            <a:ext cx="424831" cy="424831"/>
          </a:xfrm>
          <a:prstGeom prst="rect">
            <a:avLst/>
          </a:prstGeom>
        </p:spPr>
      </p:pic>
      <p:sp>
        <p:nvSpPr>
          <p:cNvPr id="7"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8"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Tree>
    <p:extLst>
      <p:ext uri="{BB962C8B-B14F-4D97-AF65-F5344CB8AC3E}">
        <p14:creationId xmlns:p14="http://schemas.microsoft.com/office/powerpoint/2010/main" val="363727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146481930"/>
              </p:ext>
            </p:extLst>
          </p:nvPr>
        </p:nvGraphicFramePr>
        <p:xfrm>
          <a:off x="165868" y="1422251"/>
          <a:ext cx="4275340" cy="1396696"/>
        </p:xfrm>
        <a:graphic>
          <a:graphicData uri="http://schemas.openxmlformats.org/drawingml/2006/table">
            <a:tbl>
              <a:tblPr firstRow="1" firstCol="1" lastRow="1" lastCol="1" bandRow="1" bandCol="1">
                <a:tableStyleId>{5C22544A-7EE6-4342-B048-85BDC9FD1C3A}</a:tableStyleId>
              </a:tblPr>
              <a:tblGrid>
                <a:gridCol w="884324">
                  <a:extLst>
                    <a:ext uri="{9D8B030D-6E8A-4147-A177-3AD203B41FA5}">
                      <a16:colId xmlns:a16="http://schemas.microsoft.com/office/drawing/2014/main" val="962727598"/>
                    </a:ext>
                  </a:extLst>
                </a:gridCol>
                <a:gridCol w="3391016">
                  <a:extLst>
                    <a:ext uri="{9D8B030D-6E8A-4147-A177-3AD203B41FA5}">
                      <a16:colId xmlns:a16="http://schemas.microsoft.com/office/drawing/2014/main" val="2718788644"/>
                    </a:ext>
                  </a:extLst>
                </a:gridCol>
              </a:tblGrid>
              <a:tr h="1396696">
                <a:tc>
                  <a:txBody>
                    <a:bodyPr/>
                    <a:lstStyle/>
                    <a:p>
                      <a:pPr algn="just">
                        <a:lnSpc>
                          <a:spcPct val="120000"/>
                        </a:lnSpc>
                        <a:spcBef>
                          <a:spcPts val="800"/>
                        </a:spcBef>
                        <a:spcAft>
                          <a:spcPts val="800"/>
                        </a:spcAft>
                      </a:pPr>
                      <a:endParaRPr lang="es-ES" sz="11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a:r>
                        <a:rPr lang="es-ES" sz="1000" b="1" kern="1200" dirty="0">
                          <a:solidFill>
                            <a:schemeClr val="lt1"/>
                          </a:solidFill>
                          <a:effectLst/>
                          <a:latin typeface="+mn-lt"/>
                          <a:ea typeface="+mn-ea"/>
                          <a:cs typeface="+mn-cs"/>
                        </a:rPr>
                        <a:t>Entra en la siguiente dirección web y trata de comprender el contenido de la misma, intentando crear un proyecto en </a:t>
                      </a:r>
                      <a:r>
                        <a:rPr lang="es-ES" sz="1000" b="1" kern="1200" dirty="0" err="1">
                          <a:solidFill>
                            <a:schemeClr val="lt1"/>
                          </a:solidFill>
                          <a:effectLst/>
                          <a:latin typeface="+mn-lt"/>
                          <a:ea typeface="+mn-ea"/>
                          <a:cs typeface="+mn-cs"/>
                        </a:rPr>
                        <a:t>NetBeans</a:t>
                      </a:r>
                      <a:r>
                        <a:rPr lang="es-ES" sz="1000" b="1" kern="1200" dirty="0">
                          <a:solidFill>
                            <a:schemeClr val="lt1"/>
                          </a:solidFill>
                          <a:effectLst/>
                          <a:latin typeface="+mn-lt"/>
                          <a:ea typeface="+mn-ea"/>
                          <a:cs typeface="+mn-cs"/>
                        </a:rPr>
                        <a:t> con el código que allí encontrarás:</a:t>
                      </a:r>
                    </a:p>
                    <a:p>
                      <a:pPr algn="just"/>
                      <a:endParaRPr lang="es-ES" sz="1000" b="1" kern="1200" dirty="0">
                        <a:solidFill>
                          <a:schemeClr val="lt1"/>
                        </a:solidFill>
                        <a:effectLst/>
                        <a:latin typeface="+mn-lt"/>
                        <a:ea typeface="+mn-ea"/>
                        <a:cs typeface="+mn-cs"/>
                      </a:endParaRPr>
                    </a:p>
                    <a:p>
                      <a:pPr algn="just"/>
                      <a:r>
                        <a:rPr lang="es-ES" sz="1000" b="1" u="sng" kern="1200" dirty="0">
                          <a:solidFill>
                            <a:schemeClr val="lt1"/>
                          </a:solidFill>
                          <a:effectLst/>
                          <a:latin typeface="+mn-lt"/>
                          <a:ea typeface="+mn-ea"/>
                          <a:cs typeface="+mn-cs"/>
                          <a:hlinkClick r:id="rId2"/>
                        </a:rPr>
                        <a:t>http://docs.oracle.com/javase/7/docs/api/java/lang/Thread.html</a:t>
                      </a:r>
                      <a:endParaRPr lang="es-ES" sz="900" dirty="0"/>
                    </a:p>
                  </a:txBody>
                  <a:tcPr marL="68580" marR="68580" marT="0" marB="0" anchor="ctr"/>
                </a:tc>
                <a:extLst>
                  <a:ext uri="{0D108BD9-81ED-4DB2-BD59-A6C34878D82A}">
                    <a16:rowId xmlns:a16="http://schemas.microsoft.com/office/drawing/2014/main" val="2979021135"/>
                  </a:ext>
                </a:extLst>
              </a:tr>
            </a:tbl>
          </a:graphicData>
        </a:graphic>
      </p:graphicFrame>
      <p:sp>
        <p:nvSpPr>
          <p:cNvPr id="7"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8"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pic>
        <p:nvPicPr>
          <p:cNvPr id="9" name="Imagen 8" descr="Activid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868" y="1396699"/>
            <a:ext cx="907034" cy="817640"/>
          </a:xfrm>
          <a:prstGeom prst="rect">
            <a:avLst/>
          </a:prstGeom>
          <a:noFill/>
          <a:ln>
            <a:noFill/>
          </a:ln>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1334" y="1168099"/>
            <a:ext cx="1905000" cy="1905000"/>
          </a:xfrm>
          <a:prstGeom prst="rect">
            <a:avLst/>
          </a:prstGeom>
        </p:spPr>
      </p:pic>
    </p:spTree>
    <p:extLst>
      <p:ext uri="{BB962C8B-B14F-4D97-AF65-F5344CB8AC3E}">
        <p14:creationId xmlns:p14="http://schemas.microsoft.com/office/powerpoint/2010/main" val="2566032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p:cNvSpPr/>
          <p:nvPr/>
        </p:nvSpPr>
        <p:spPr>
          <a:xfrm>
            <a:off x="314068" y="757131"/>
            <a:ext cx="4032448" cy="253083"/>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t>
            </a:r>
            <a:r>
              <a:rPr lang="es-ES" b="1" dirty="0">
                <a:solidFill>
                  <a:schemeClr val="accent3">
                    <a:lumMod val="75000"/>
                  </a:schemeClr>
                </a:solidFill>
                <a:latin typeface="Ubuntu"/>
              </a:rPr>
              <a:t>La Clase Base </a:t>
            </a:r>
            <a:r>
              <a:rPr lang="es-ES" b="1" dirty="0" err="1">
                <a:solidFill>
                  <a:schemeClr val="accent3">
                    <a:lumMod val="75000"/>
                  </a:schemeClr>
                </a:solidFill>
                <a:latin typeface="Ubuntu"/>
              </a:rPr>
              <a:t>Thread</a:t>
            </a:r>
            <a:endParaRPr lang="es-ES" dirty="0">
              <a:latin typeface="Ubuntu"/>
            </a:endParaRPr>
          </a:p>
        </p:txBody>
      </p:sp>
      <p:sp>
        <p:nvSpPr>
          <p:cNvPr id="3" name="Rectángulo 2"/>
          <p:cNvSpPr/>
          <p:nvPr/>
        </p:nvSpPr>
        <p:spPr>
          <a:xfrm>
            <a:off x="352822" y="1285844"/>
            <a:ext cx="3740303" cy="1748171"/>
          </a:xfrm>
          <a:prstGeom prst="rect">
            <a:avLst/>
          </a:prstGeom>
        </p:spPr>
        <p:txBody>
          <a:bodyPr wrap="square">
            <a:spAutoFit/>
          </a:bodyPr>
          <a:lstStyle/>
          <a:p>
            <a:pPr algn="just">
              <a:lnSpc>
                <a:spcPct val="114000"/>
              </a:lnSpc>
              <a:spcAft>
                <a:spcPts val="600"/>
              </a:spcAft>
            </a:pPr>
            <a:r>
              <a:rPr lang="es-ES" dirty="0">
                <a:latin typeface="Ubuntu" pitchFamily="34" charset="0"/>
              </a:rPr>
              <a:t>	La clase base </a:t>
            </a:r>
            <a:r>
              <a:rPr lang="es-ES" dirty="0" err="1">
                <a:latin typeface="Ubuntu" pitchFamily="34" charset="0"/>
              </a:rPr>
              <a:t>Thread</a:t>
            </a:r>
            <a:r>
              <a:rPr lang="es-ES" dirty="0">
                <a:latin typeface="Ubuntu" pitchFamily="34" charset="0"/>
              </a:rPr>
              <a:t> tiene una serie de métodos muy importantes para el control del hilo de ejecución.  Éstos son los métodos run, </a:t>
            </a:r>
            <a:r>
              <a:rPr lang="es-ES" dirty="0" err="1">
                <a:latin typeface="Ubuntu" pitchFamily="34" charset="0"/>
              </a:rPr>
              <a:t>start</a:t>
            </a:r>
            <a:r>
              <a:rPr lang="es-ES" dirty="0">
                <a:latin typeface="Ubuntu" pitchFamily="34" charset="0"/>
              </a:rPr>
              <a:t> y </a:t>
            </a:r>
            <a:r>
              <a:rPr lang="es-ES" dirty="0" err="1">
                <a:latin typeface="Ubuntu" pitchFamily="34" charset="0"/>
              </a:rPr>
              <a:t>sleep</a:t>
            </a:r>
            <a:r>
              <a:rPr lang="es-ES" dirty="0">
                <a:latin typeface="Ubuntu" pitchFamily="34" charset="0"/>
              </a:rPr>
              <a:t>, que nos permitirán una primera aproximación a lo que será la programación básica de un hilo de ejecución.</a:t>
            </a:r>
          </a:p>
          <a:p>
            <a:pPr algn="just">
              <a:lnSpc>
                <a:spcPct val="114000"/>
              </a:lnSpc>
              <a:spcAft>
                <a:spcPts val="600"/>
              </a:spcAft>
            </a:pPr>
            <a:r>
              <a:rPr lang="es-ES" dirty="0">
                <a:latin typeface="Ubuntu" pitchFamily="34" charset="0"/>
              </a:rPr>
              <a:t>	De esta manera para implementar un hilo a través de la clase </a:t>
            </a:r>
            <a:r>
              <a:rPr lang="es-ES" dirty="0" err="1">
                <a:latin typeface="Ubuntu" pitchFamily="34" charset="0"/>
              </a:rPr>
              <a:t>Thread</a:t>
            </a:r>
            <a:r>
              <a:rPr lang="es-ES" dirty="0">
                <a:latin typeface="Ubuntu" pitchFamily="34" charset="0"/>
              </a:rPr>
              <a:t>, lo único que tenemos que hacer es aprovecharnos de la herencia de clases y crear nuestra clase hilo heredando directamente de la clase base </a:t>
            </a:r>
            <a:r>
              <a:rPr lang="es-ES" dirty="0" err="1">
                <a:latin typeface="Ubuntu" pitchFamily="34" charset="0"/>
              </a:rPr>
              <a:t>Thread</a:t>
            </a:r>
            <a:r>
              <a:rPr lang="es-ES" dirty="0">
                <a:latin typeface="Ubuntu" pitchFamily="34" charset="0"/>
              </a:rPr>
              <a:t>. </a:t>
            </a:r>
          </a:p>
        </p:txBody>
      </p:sp>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10"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pic>
        <p:nvPicPr>
          <p:cNvPr id="2" name="Imagen 1"/>
          <p:cNvPicPr>
            <a:picLocks noChangeAspect="1"/>
          </p:cNvPicPr>
          <p:nvPr/>
        </p:nvPicPr>
        <p:blipFill>
          <a:blip r:embed="rId2"/>
          <a:stretch>
            <a:fillRect/>
          </a:stretch>
        </p:blipFill>
        <p:spPr>
          <a:xfrm>
            <a:off x="5249366" y="1278235"/>
            <a:ext cx="1286228" cy="1388542"/>
          </a:xfrm>
          <a:prstGeom prst="rect">
            <a:avLst/>
          </a:prstGeom>
        </p:spPr>
      </p:pic>
    </p:spTree>
    <p:extLst>
      <p:ext uri="{BB962C8B-B14F-4D97-AF65-F5344CB8AC3E}">
        <p14:creationId xmlns:p14="http://schemas.microsoft.com/office/powerpoint/2010/main" val="107507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p:cNvSpPr/>
          <p:nvPr/>
        </p:nvSpPr>
        <p:spPr>
          <a:xfrm>
            <a:off x="314068" y="757131"/>
            <a:ext cx="4032448" cy="253083"/>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t>
            </a:r>
            <a:r>
              <a:rPr lang="es-ES" b="1" dirty="0">
                <a:solidFill>
                  <a:schemeClr val="accent3">
                    <a:lumMod val="75000"/>
                  </a:schemeClr>
                </a:solidFill>
                <a:latin typeface="Ubuntu"/>
              </a:rPr>
              <a:t>La Clase Base </a:t>
            </a:r>
            <a:r>
              <a:rPr lang="es-ES" b="1" dirty="0" err="1">
                <a:solidFill>
                  <a:schemeClr val="accent3">
                    <a:lumMod val="75000"/>
                  </a:schemeClr>
                </a:solidFill>
                <a:latin typeface="Ubuntu"/>
              </a:rPr>
              <a:t>Thread</a:t>
            </a:r>
            <a:endParaRPr lang="es-ES" dirty="0">
              <a:latin typeface="Ubuntu"/>
            </a:endParaRPr>
          </a:p>
        </p:txBody>
      </p:sp>
      <p:sp>
        <p:nvSpPr>
          <p:cNvPr id="3" name="Rectángulo 2"/>
          <p:cNvSpPr/>
          <p:nvPr/>
        </p:nvSpPr>
        <p:spPr>
          <a:xfrm>
            <a:off x="320030" y="1471578"/>
            <a:ext cx="3740303" cy="969496"/>
          </a:xfrm>
          <a:prstGeom prst="rect">
            <a:avLst/>
          </a:prstGeom>
        </p:spPr>
        <p:txBody>
          <a:bodyPr wrap="square">
            <a:spAutoFit/>
          </a:bodyPr>
          <a:lstStyle/>
          <a:p>
            <a:pPr algn="just">
              <a:lnSpc>
                <a:spcPct val="114000"/>
              </a:lnSpc>
              <a:spcAft>
                <a:spcPts val="600"/>
              </a:spcAft>
            </a:pPr>
            <a:r>
              <a:rPr lang="es-ES" dirty="0">
                <a:latin typeface="Ubuntu" pitchFamily="34" charset="0"/>
              </a:rPr>
              <a:t>	A partir de esta herencia, simplemente con que reescribamos el método run de la clase base </a:t>
            </a:r>
            <a:r>
              <a:rPr lang="es-ES" dirty="0" err="1">
                <a:latin typeface="Ubuntu" pitchFamily="34" charset="0"/>
              </a:rPr>
              <a:t>Thread</a:t>
            </a:r>
            <a:r>
              <a:rPr lang="es-ES" dirty="0">
                <a:latin typeface="Ubuntu" pitchFamily="34" charset="0"/>
              </a:rPr>
              <a:t>, seremos capaces de incluir en ese punto el código que nosotros queramos que nuestro hilo ejecute una vez que se ponga en ejecución.</a:t>
            </a:r>
          </a:p>
        </p:txBody>
      </p:sp>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10"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800" y="685701"/>
            <a:ext cx="2828925" cy="2695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432942" y="3199706"/>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715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1715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1715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1715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1715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715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715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715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71575" algn="l"/>
              </a:tabLst>
              <a:defRPr>
                <a:solidFill>
                  <a:schemeClr val="tx1"/>
                </a:solidFill>
                <a:latin typeface="Arial" panose="020B0604020202020204" pitchFamily="34" charset="0"/>
              </a:defRPr>
            </a:lvl9pPr>
          </a:lstStyle>
          <a:p>
            <a:pPr marL="1828800" marR="0" lvl="4" indent="0" algn="ctr" defTabSz="914400" rtl="0" eaLnBrk="0" fontAlgn="base" latinLnBrk="0" hangingPunct="0">
              <a:lnSpc>
                <a:spcPct val="100000"/>
              </a:lnSpc>
              <a:spcBef>
                <a:spcPct val="0"/>
              </a:spcBef>
              <a:spcAft>
                <a:spcPct val="0"/>
              </a:spcAft>
              <a:buClrTx/>
              <a:buSzTx/>
              <a:buFontTx/>
              <a:buAutoNum type="arabicPeriod"/>
              <a:tabLst>
                <a:tab pos="1171575" algn="l"/>
              </a:tabLst>
            </a:pPr>
            <a:r>
              <a:rPr kumimoji="0" lang="es-ES" altLang="es-ES" sz="900" b="1" i="0" u="none" strike="noStrike" cap="none" normalizeH="0" baseline="0" dirty="0">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Creación de un hilo a partir de la clase </a:t>
            </a:r>
            <a:r>
              <a:rPr kumimoji="0" lang="es-ES" altLang="es-ES" sz="900" b="1" i="0" u="none" strike="noStrike" cap="none" normalizeH="0" baseline="0" dirty="0" err="1">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Thread</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190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p:cNvSpPr/>
          <p:nvPr/>
        </p:nvSpPr>
        <p:spPr>
          <a:xfrm>
            <a:off x="314068" y="757131"/>
            <a:ext cx="4032448" cy="253083"/>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t>
            </a:r>
            <a:r>
              <a:rPr lang="es-ES" b="1" dirty="0">
                <a:solidFill>
                  <a:schemeClr val="accent3">
                    <a:lumMod val="75000"/>
                  </a:schemeClr>
                </a:solidFill>
                <a:latin typeface="Ubuntu"/>
              </a:rPr>
              <a:t>Ejemplo de Aplicación</a:t>
            </a:r>
            <a:endParaRPr lang="es-ES" dirty="0">
              <a:latin typeface="Ubuntu"/>
            </a:endParaRPr>
          </a:p>
        </p:txBody>
      </p:sp>
      <p:sp>
        <p:nvSpPr>
          <p:cNvPr id="3" name="Rectángulo 2"/>
          <p:cNvSpPr/>
          <p:nvPr/>
        </p:nvSpPr>
        <p:spPr>
          <a:xfrm>
            <a:off x="304981" y="1054404"/>
            <a:ext cx="3740303" cy="443198"/>
          </a:xfrm>
          <a:prstGeom prst="rect">
            <a:avLst/>
          </a:prstGeom>
        </p:spPr>
        <p:txBody>
          <a:bodyPr wrap="square">
            <a:spAutoFit/>
          </a:bodyPr>
          <a:lstStyle/>
          <a:p>
            <a:pPr algn="just">
              <a:lnSpc>
                <a:spcPct val="114000"/>
              </a:lnSpc>
              <a:spcAft>
                <a:spcPts val="600"/>
              </a:spcAft>
            </a:pPr>
            <a:r>
              <a:rPr lang="es-ES" dirty="0">
                <a:latin typeface="Ubuntu" pitchFamily="34" charset="0"/>
              </a:rPr>
              <a:t>	Un ejemplo sencillo de código podría ser el siguiente "hola mundo" escrito en pantalla por nuestro hilo de ejecución.</a:t>
            </a:r>
          </a:p>
        </p:txBody>
      </p:sp>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10"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934" y="1583117"/>
            <a:ext cx="4817318" cy="23126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04055" y="3726507"/>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715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1715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1715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1715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1715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715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715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715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71575" algn="l"/>
              </a:tabLst>
              <a:defRPr>
                <a:solidFill>
                  <a:schemeClr val="tx1"/>
                </a:solidFill>
                <a:latin typeface="Arial" panose="020B0604020202020204" pitchFamily="34" charset="0"/>
              </a:defRPr>
            </a:lvl9pPr>
          </a:lstStyle>
          <a:p>
            <a:pPr marL="1828800" marR="0" lvl="4" indent="0" algn="l" defTabSz="914400" rtl="0" eaLnBrk="0" fontAlgn="base" latinLnBrk="0" hangingPunct="0">
              <a:lnSpc>
                <a:spcPct val="100000"/>
              </a:lnSpc>
              <a:spcBef>
                <a:spcPct val="0"/>
              </a:spcBef>
              <a:spcAft>
                <a:spcPct val="0"/>
              </a:spcAft>
              <a:buClrTx/>
              <a:buSzTx/>
              <a:buFontTx/>
              <a:buAutoNum type="arabicPeriod"/>
              <a:tabLst>
                <a:tab pos="1171575" algn="l"/>
              </a:tabLst>
            </a:pPr>
            <a:r>
              <a:rPr kumimoji="0" lang="es-ES" altLang="es-ES" sz="900" b="1" i="0" u="none" strike="noStrike" cap="none" normalizeH="0" baseline="0" dirty="0">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Código de la clase Hilo de ejecución</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139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p:cNvSpPr/>
          <p:nvPr/>
        </p:nvSpPr>
        <p:spPr>
          <a:xfrm>
            <a:off x="314068" y="757131"/>
            <a:ext cx="4032448" cy="253083"/>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t>
            </a:r>
            <a:r>
              <a:rPr lang="es-ES" b="1" dirty="0">
                <a:solidFill>
                  <a:schemeClr val="accent3">
                    <a:lumMod val="75000"/>
                  </a:schemeClr>
                </a:solidFill>
                <a:latin typeface="Ubuntu"/>
              </a:rPr>
              <a:t>Ejemplo de Aplicación</a:t>
            </a:r>
            <a:endParaRPr lang="es-ES" dirty="0">
              <a:latin typeface="Ubuntu"/>
            </a:endParaRPr>
          </a:p>
        </p:txBody>
      </p:sp>
      <p:sp>
        <p:nvSpPr>
          <p:cNvPr id="3" name="Rectángulo 2"/>
          <p:cNvSpPr/>
          <p:nvPr/>
        </p:nvSpPr>
        <p:spPr>
          <a:xfrm>
            <a:off x="314068" y="1181177"/>
            <a:ext cx="5448441" cy="618631"/>
          </a:xfrm>
          <a:prstGeom prst="rect">
            <a:avLst/>
          </a:prstGeom>
        </p:spPr>
        <p:txBody>
          <a:bodyPr wrap="square">
            <a:spAutoFit/>
          </a:bodyPr>
          <a:lstStyle/>
          <a:p>
            <a:pPr algn="just">
              <a:lnSpc>
                <a:spcPct val="114000"/>
              </a:lnSpc>
              <a:spcAft>
                <a:spcPts val="600"/>
              </a:spcAft>
            </a:pPr>
            <a:r>
              <a:rPr lang="es-ES" dirty="0">
                <a:latin typeface="Ubuntu" pitchFamily="34" charset="0"/>
              </a:rPr>
              <a:t>	Analizando nuestro código vemos que directamente hemos creado una clase heredera de la clase más estrellas y que únicamente contiene la reescritura del método run. Podremos ver que en la línea donde definimos el run nos muestra un </a:t>
            </a:r>
            <a:r>
              <a:rPr lang="es-ES" dirty="0" err="1">
                <a:latin typeface="Ubuntu" pitchFamily="34" charset="0"/>
              </a:rPr>
              <a:t>warning</a:t>
            </a:r>
            <a:r>
              <a:rPr lang="es-ES" dirty="0">
                <a:latin typeface="Ubuntu" pitchFamily="34" charset="0"/>
              </a:rPr>
              <a:t>:</a:t>
            </a:r>
          </a:p>
        </p:txBody>
      </p:sp>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10"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930336" y="2178247"/>
            <a:ext cx="4215904" cy="598934"/>
          </a:xfrm>
          <a:prstGeom prst="rect">
            <a:avLst/>
          </a:prstGeom>
          <a:noFill/>
          <a:ln>
            <a:noFill/>
          </a:ln>
        </p:spPr>
      </p:pic>
      <p:sp>
        <p:nvSpPr>
          <p:cNvPr id="5" name="Rectángulo 4"/>
          <p:cNvSpPr/>
          <p:nvPr/>
        </p:nvSpPr>
        <p:spPr>
          <a:xfrm>
            <a:off x="-1360835" y="3006427"/>
            <a:ext cx="6264696" cy="258532"/>
          </a:xfrm>
          <a:prstGeom prst="rect">
            <a:avLst/>
          </a:prstGeom>
        </p:spPr>
        <p:txBody>
          <a:bodyPr wrap="square">
            <a:spAutoFit/>
          </a:bodyPr>
          <a:lstStyle/>
          <a:p>
            <a:pPr marL="2971800" lvl="6" indent="-228600" fontAlgn="base">
              <a:lnSpc>
                <a:spcPct val="120000"/>
              </a:lnSpc>
              <a:spcBef>
                <a:spcPts val="600"/>
              </a:spcBef>
              <a:spcAft>
                <a:spcPts val="1200"/>
              </a:spcAft>
              <a:buClr>
                <a:srgbClr val="000000"/>
              </a:buClr>
              <a:buFont typeface="+mj-lt"/>
              <a:buAutoNum type="arabicPeriod"/>
              <a:tabLst>
                <a:tab pos="1170940" algn="l"/>
              </a:tabLst>
            </a:pPr>
            <a:r>
              <a:rPr lang="es-ES" sz="900" b="1" kern="0" dirty="0" err="1">
                <a:solidFill>
                  <a:srgbClr val="04703C"/>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rPr>
              <a:t>Warning</a:t>
            </a:r>
            <a:r>
              <a:rPr lang="es-ES" sz="900" b="1" kern="0" dirty="0">
                <a:solidFill>
                  <a:srgbClr val="04703C"/>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rPr>
              <a:t> en el Código de la clase Hilo de ejecución</a:t>
            </a:r>
            <a:endParaRPr lang="es-ES" sz="900" b="1" u="none" strike="noStrike" kern="0" spc="0" dirty="0">
              <a:ln>
                <a:noFill/>
              </a:ln>
              <a:solidFill>
                <a:srgbClr val="04703C"/>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0604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p:cNvSpPr/>
          <p:nvPr/>
        </p:nvSpPr>
        <p:spPr>
          <a:xfrm>
            <a:off x="314068" y="757131"/>
            <a:ext cx="4032448" cy="253083"/>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t>
            </a:r>
            <a:r>
              <a:rPr lang="es-ES" b="1" dirty="0">
                <a:solidFill>
                  <a:schemeClr val="accent3">
                    <a:lumMod val="75000"/>
                  </a:schemeClr>
                </a:solidFill>
                <a:latin typeface="Ubuntu"/>
              </a:rPr>
              <a:t>Ejemplo de Aplicación</a:t>
            </a:r>
            <a:endParaRPr lang="es-ES" dirty="0">
              <a:latin typeface="Ubuntu"/>
            </a:endParaRPr>
          </a:p>
        </p:txBody>
      </p:sp>
      <p:sp>
        <p:nvSpPr>
          <p:cNvPr id="3" name="Rectángulo 2"/>
          <p:cNvSpPr/>
          <p:nvPr/>
        </p:nvSpPr>
        <p:spPr>
          <a:xfrm>
            <a:off x="314068" y="1181177"/>
            <a:ext cx="5943410" cy="618631"/>
          </a:xfrm>
          <a:prstGeom prst="rect">
            <a:avLst/>
          </a:prstGeom>
        </p:spPr>
        <p:txBody>
          <a:bodyPr wrap="square">
            <a:spAutoFit/>
          </a:bodyPr>
          <a:lstStyle/>
          <a:p>
            <a:pPr algn="just">
              <a:lnSpc>
                <a:spcPct val="114000"/>
              </a:lnSpc>
              <a:spcAft>
                <a:spcPts val="600"/>
              </a:spcAft>
            </a:pPr>
            <a:r>
              <a:rPr lang="es-ES" dirty="0">
                <a:latin typeface="Ubuntu" pitchFamily="34" charset="0"/>
              </a:rPr>
              <a:t>	Este </a:t>
            </a:r>
            <a:r>
              <a:rPr lang="es-ES" dirty="0" err="1">
                <a:latin typeface="Ubuntu" pitchFamily="34" charset="0"/>
              </a:rPr>
              <a:t>Warning</a:t>
            </a:r>
            <a:r>
              <a:rPr lang="es-ES" dirty="0">
                <a:latin typeface="Ubuntu" pitchFamily="34" charset="0"/>
              </a:rPr>
              <a:t> no debe preocuparnos para nada, ya que precisamente la reescritura de este método es lo que nos va a permitir incluir allí el código que nosotros queremos que nuestro hilo ejecute. Lo podemos eliminar añadiendo el @</a:t>
            </a:r>
            <a:r>
              <a:rPr lang="es-ES" dirty="0" err="1">
                <a:latin typeface="Ubuntu" pitchFamily="34" charset="0"/>
              </a:rPr>
              <a:t>Override</a:t>
            </a:r>
            <a:r>
              <a:rPr lang="es-ES" dirty="0">
                <a:latin typeface="Ubuntu" pitchFamily="34" charset="0"/>
              </a:rPr>
              <a:t> correspondiente al método:</a:t>
            </a:r>
          </a:p>
        </p:txBody>
      </p:sp>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10"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284872" y="150461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4097" name="Imagen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72" y="1961810"/>
            <a:ext cx="5524500" cy="11239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516000" y="3132346"/>
            <a:ext cx="569258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715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1715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1715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1715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1715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715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715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715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71575" algn="l"/>
              </a:tabLst>
              <a:defRPr>
                <a:solidFill>
                  <a:schemeClr val="tx1"/>
                </a:solidFill>
                <a:latin typeface="Arial" panose="020B0604020202020204" pitchFamily="34" charset="0"/>
              </a:defRPr>
            </a:lvl9pPr>
          </a:lstStyle>
          <a:p>
            <a:pPr marL="1828800" marR="0" lvl="4" indent="0" algn="l" defTabSz="914400" rtl="0" eaLnBrk="0" fontAlgn="base" latinLnBrk="0" hangingPunct="0">
              <a:lnSpc>
                <a:spcPct val="100000"/>
              </a:lnSpc>
              <a:spcBef>
                <a:spcPct val="0"/>
              </a:spcBef>
              <a:spcAft>
                <a:spcPct val="0"/>
              </a:spcAft>
              <a:buClrTx/>
              <a:buSzTx/>
              <a:tabLst>
                <a:tab pos="1171575" algn="l"/>
              </a:tabLst>
            </a:pPr>
            <a:r>
              <a:rPr kumimoji="0" lang="es-ES" altLang="es-ES" sz="900" b="1" i="0" u="none" strike="noStrike" cap="none" normalizeH="0" baseline="0" dirty="0">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Eliminación del </a:t>
            </a:r>
            <a:r>
              <a:rPr kumimoji="0" lang="es-ES" altLang="es-ES" sz="900" b="1" i="0" u="none" strike="noStrike" cap="none" normalizeH="0" baseline="0" dirty="0" err="1">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Warning</a:t>
            </a:r>
            <a:r>
              <a:rPr kumimoji="0" lang="es-ES" altLang="es-ES" sz="900" b="1" i="0" u="none" strike="noStrike" cap="none" normalizeH="0" baseline="0" dirty="0">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 en el Código de la clase Hilo de ejecución</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71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8806" y="832481"/>
            <a:ext cx="4032448" cy="2800767"/>
          </a:xfrm>
          <a:prstGeom prst="rect">
            <a:avLst/>
          </a:prstGeom>
        </p:spPr>
        <p:txBody>
          <a:bodyPr wrap="square">
            <a:spAutoFit/>
          </a:bodyPr>
          <a:lstStyle/>
          <a:p>
            <a:pPr algn="just">
              <a:lnSpc>
                <a:spcPct val="120000"/>
              </a:lnSpc>
              <a:spcBef>
                <a:spcPts val="600"/>
              </a:spcBef>
              <a:spcAft>
                <a:spcPts val="600"/>
              </a:spcAft>
              <a:buClr>
                <a:srgbClr val="FFC000"/>
              </a:buClr>
            </a:pPr>
            <a:r>
              <a:rPr lang="es-ES" sz="1050" dirty="0">
                <a:latin typeface="Ubuntu" pitchFamily="34" charset="0"/>
              </a:rPr>
              <a:t>Mediante el estudio de este módulo, pretendemos conseguir los siguientes objetivos:</a:t>
            </a:r>
          </a:p>
          <a:p>
            <a:pPr marL="171450" indent="-171450" algn="just">
              <a:lnSpc>
                <a:spcPct val="120000"/>
              </a:lnSpc>
              <a:spcBef>
                <a:spcPts val="600"/>
              </a:spcBef>
              <a:spcAft>
                <a:spcPts val="600"/>
              </a:spcAft>
              <a:buClr>
                <a:srgbClr val="FFC000"/>
              </a:buClr>
              <a:buFont typeface="Wingdings" panose="05000000000000000000" pitchFamily="2" charset="2"/>
              <a:buChar char=""/>
            </a:pPr>
            <a:r>
              <a:rPr lang="es-ES" sz="1050" dirty="0">
                <a:latin typeface="Ubuntu" pitchFamily="34" charset="0"/>
              </a:rPr>
              <a:t>Entender qué es la programación </a:t>
            </a:r>
            <a:r>
              <a:rPr lang="es-ES" sz="1050" dirty="0" err="1">
                <a:latin typeface="Ubuntu" pitchFamily="34" charset="0"/>
              </a:rPr>
              <a:t>multihilo</a:t>
            </a:r>
            <a:r>
              <a:rPr lang="es-ES" sz="1050" dirty="0">
                <a:latin typeface="Ubuntu" pitchFamily="34" charset="0"/>
              </a:rPr>
              <a:t> y cuáles son sus características.</a:t>
            </a:r>
          </a:p>
          <a:p>
            <a:pPr marL="171450" indent="-171450" algn="just">
              <a:lnSpc>
                <a:spcPct val="120000"/>
              </a:lnSpc>
              <a:spcBef>
                <a:spcPts val="600"/>
              </a:spcBef>
              <a:spcAft>
                <a:spcPts val="600"/>
              </a:spcAft>
              <a:buClr>
                <a:srgbClr val="FFC000"/>
              </a:buClr>
              <a:buFont typeface="Wingdings" panose="05000000000000000000" pitchFamily="2" charset="2"/>
              <a:buChar char=""/>
            </a:pPr>
            <a:r>
              <a:rPr lang="es-ES" sz="1050" dirty="0">
                <a:latin typeface="Ubuntu" pitchFamily="34" charset="0"/>
              </a:rPr>
              <a:t>Comprender lo que son la clase </a:t>
            </a:r>
            <a:r>
              <a:rPr lang="es-ES" sz="1050" dirty="0" err="1">
                <a:latin typeface="Ubuntu" pitchFamily="34" charset="0"/>
              </a:rPr>
              <a:t>Thread</a:t>
            </a:r>
            <a:r>
              <a:rPr lang="es-ES" sz="1050" dirty="0">
                <a:latin typeface="Ubuntu" pitchFamily="34" charset="0"/>
              </a:rPr>
              <a:t> y el interfaz </a:t>
            </a:r>
            <a:r>
              <a:rPr lang="es-ES" sz="1050" dirty="0" err="1">
                <a:latin typeface="Ubuntu" pitchFamily="34" charset="0"/>
              </a:rPr>
              <a:t>Runnable</a:t>
            </a:r>
            <a:r>
              <a:rPr lang="es-ES" sz="1050" dirty="0">
                <a:latin typeface="Ubuntu" pitchFamily="34" charset="0"/>
              </a:rPr>
              <a:t>.</a:t>
            </a:r>
          </a:p>
          <a:p>
            <a:pPr marL="171450" indent="-171450" algn="just">
              <a:lnSpc>
                <a:spcPct val="120000"/>
              </a:lnSpc>
              <a:spcBef>
                <a:spcPts val="600"/>
              </a:spcBef>
              <a:spcAft>
                <a:spcPts val="600"/>
              </a:spcAft>
              <a:buClr>
                <a:srgbClr val="FFC000"/>
              </a:buClr>
              <a:buFont typeface="Wingdings" panose="05000000000000000000" pitchFamily="2" charset="2"/>
              <a:buChar char=""/>
            </a:pPr>
            <a:r>
              <a:rPr lang="es-ES" sz="1050" dirty="0">
                <a:latin typeface="Ubuntu" pitchFamily="34" charset="0"/>
              </a:rPr>
              <a:t>Realizar programas con varios hilos de ejecución.</a:t>
            </a:r>
          </a:p>
          <a:p>
            <a:pPr marL="171450" indent="-171450" algn="just">
              <a:lnSpc>
                <a:spcPct val="120000"/>
              </a:lnSpc>
              <a:spcBef>
                <a:spcPts val="600"/>
              </a:spcBef>
              <a:spcAft>
                <a:spcPts val="600"/>
              </a:spcAft>
              <a:buClr>
                <a:srgbClr val="FFC000"/>
              </a:buClr>
              <a:buFont typeface="Wingdings" panose="05000000000000000000" pitchFamily="2" charset="2"/>
              <a:buChar char=""/>
            </a:pPr>
            <a:r>
              <a:rPr lang="es-ES" sz="1050" dirty="0">
                <a:latin typeface="Ubuntu" pitchFamily="34" charset="0"/>
              </a:rPr>
              <a:t>Implementar zonas de exclusión mutua.</a:t>
            </a:r>
          </a:p>
          <a:p>
            <a:pPr marL="171450" indent="-171450" algn="just">
              <a:lnSpc>
                <a:spcPct val="120000"/>
              </a:lnSpc>
              <a:spcBef>
                <a:spcPts val="600"/>
              </a:spcBef>
              <a:spcAft>
                <a:spcPts val="600"/>
              </a:spcAft>
              <a:buClr>
                <a:srgbClr val="FFC000"/>
              </a:buClr>
              <a:buFont typeface="Wingdings" panose="05000000000000000000" pitchFamily="2" charset="2"/>
              <a:buChar char=""/>
            </a:pPr>
            <a:r>
              <a:rPr lang="es-ES" sz="1050" dirty="0">
                <a:latin typeface="Ubuntu" pitchFamily="34" charset="0"/>
              </a:rPr>
              <a:t>Conocer las bibliotecas JAVA que dan soporte a la programación </a:t>
            </a:r>
            <a:r>
              <a:rPr lang="es-ES" sz="1050" dirty="0" err="1">
                <a:latin typeface="Ubuntu" pitchFamily="34" charset="0"/>
              </a:rPr>
              <a:t>multihilo</a:t>
            </a:r>
            <a:endParaRPr lang="es-ES" sz="1050" dirty="0">
              <a:latin typeface="Ubuntu" pitchFamily="34" charset="0"/>
            </a:endParaRPr>
          </a:p>
        </p:txBody>
      </p:sp>
      <p:sp>
        <p:nvSpPr>
          <p:cNvPr id="5" name="4 CuadroTexto"/>
          <p:cNvSpPr txBox="1"/>
          <p:nvPr/>
        </p:nvSpPr>
        <p:spPr>
          <a:xfrm>
            <a:off x="4673302" y="702171"/>
            <a:ext cx="2666114" cy="400110"/>
          </a:xfrm>
          <a:prstGeom prst="rect">
            <a:avLst/>
          </a:prstGeom>
          <a:noFill/>
        </p:spPr>
        <p:txBody>
          <a:bodyPr wrap="none" rtlCol="0">
            <a:spAutoFit/>
          </a:bodyPr>
          <a:lstStyle/>
          <a:p>
            <a:pPr algn="ctr"/>
            <a:r>
              <a:rPr lang="es-ES" dirty="0">
                <a:solidFill>
                  <a:schemeClr val="bg1">
                    <a:lumMod val="65000"/>
                  </a:schemeClr>
                </a:solidFill>
                <a:latin typeface="Ubuntu" pitchFamily="34" charset="0"/>
              </a:rPr>
              <a:t>Zona reservada para Recursos gráficos y/o </a:t>
            </a:r>
          </a:p>
          <a:p>
            <a:pPr algn="ctr"/>
            <a:r>
              <a:rPr lang="es-ES" dirty="0">
                <a:solidFill>
                  <a:schemeClr val="bg1">
                    <a:lumMod val="65000"/>
                  </a:schemeClr>
                </a:solidFill>
                <a:latin typeface="Ubuntu" pitchFamily="34" charset="0"/>
              </a:rPr>
              <a:t>contenidos teóricos complementarios</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645" y="1422251"/>
            <a:ext cx="2473428" cy="1719766"/>
          </a:xfrm>
          <a:prstGeom prst="rect">
            <a:avLst/>
          </a:prstGeom>
        </p:spPr>
      </p:pic>
    </p:spTree>
    <p:extLst>
      <p:ext uri="{BB962C8B-B14F-4D97-AF65-F5344CB8AC3E}">
        <p14:creationId xmlns:p14="http://schemas.microsoft.com/office/powerpoint/2010/main" val="23579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p:cNvSpPr/>
          <p:nvPr/>
        </p:nvSpPr>
        <p:spPr>
          <a:xfrm>
            <a:off x="314068" y="757131"/>
            <a:ext cx="4032448" cy="253083"/>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t>
            </a:r>
            <a:r>
              <a:rPr lang="es-ES" b="1" dirty="0">
                <a:solidFill>
                  <a:schemeClr val="accent3">
                    <a:lumMod val="75000"/>
                  </a:schemeClr>
                </a:solidFill>
                <a:latin typeface="Ubuntu"/>
              </a:rPr>
              <a:t>Ejemplo de Aplicación</a:t>
            </a:r>
            <a:endParaRPr lang="es-ES" dirty="0">
              <a:latin typeface="Ubuntu"/>
            </a:endParaRPr>
          </a:p>
        </p:txBody>
      </p:sp>
      <p:sp>
        <p:nvSpPr>
          <p:cNvPr id="3" name="Rectángulo 2"/>
          <p:cNvSpPr/>
          <p:nvPr/>
        </p:nvSpPr>
        <p:spPr>
          <a:xfrm>
            <a:off x="284872" y="1317625"/>
            <a:ext cx="3524334" cy="1495794"/>
          </a:xfrm>
          <a:prstGeom prst="rect">
            <a:avLst/>
          </a:prstGeom>
        </p:spPr>
        <p:txBody>
          <a:bodyPr wrap="square">
            <a:spAutoFit/>
          </a:bodyPr>
          <a:lstStyle/>
          <a:p>
            <a:pPr algn="just">
              <a:lnSpc>
                <a:spcPct val="114000"/>
              </a:lnSpc>
              <a:spcAft>
                <a:spcPts val="600"/>
              </a:spcAft>
            </a:pPr>
            <a:r>
              <a:rPr lang="es-ES" dirty="0">
                <a:latin typeface="Ubuntu" pitchFamily="34" charset="0"/>
              </a:rPr>
              <a:t>	Por otro lado, nuestro programa principal lo único que hace es crear un objeto de la clase mi primer hilo y aprovecha su método </a:t>
            </a:r>
            <a:r>
              <a:rPr lang="es-ES" dirty="0" err="1">
                <a:latin typeface="Ubuntu" pitchFamily="34" charset="0"/>
              </a:rPr>
              <a:t>Start</a:t>
            </a:r>
            <a:r>
              <a:rPr lang="es-ES" dirty="0">
                <a:latin typeface="Ubuntu" pitchFamily="34" charset="0"/>
              </a:rPr>
              <a:t> para ponerlo en funcionamiento. La clase de tareas utiliza el método </a:t>
            </a:r>
            <a:r>
              <a:rPr lang="es-ES" dirty="0" err="1">
                <a:latin typeface="Ubuntu" pitchFamily="34" charset="0"/>
              </a:rPr>
              <a:t>start</a:t>
            </a:r>
            <a:r>
              <a:rPr lang="es-ES" dirty="0">
                <a:latin typeface="Ubuntu" pitchFamily="34" charset="0"/>
              </a:rPr>
              <a:t> para inicializar el hilo e internamente desde el método </a:t>
            </a:r>
            <a:r>
              <a:rPr lang="es-ES" dirty="0" err="1">
                <a:latin typeface="Ubuntu" pitchFamily="34" charset="0"/>
              </a:rPr>
              <a:t>start</a:t>
            </a:r>
            <a:r>
              <a:rPr lang="es-ES" dirty="0">
                <a:latin typeface="Ubuntu" pitchFamily="34" charset="0"/>
              </a:rPr>
              <a:t> se ejecuta el método run qué será el método que hemos </a:t>
            </a:r>
            <a:r>
              <a:rPr lang="es-ES" dirty="0" err="1">
                <a:latin typeface="Ubuntu" pitchFamily="34" charset="0"/>
              </a:rPr>
              <a:t>sobreescrito</a:t>
            </a:r>
            <a:r>
              <a:rPr lang="es-ES" dirty="0">
                <a:latin typeface="Ubuntu" pitchFamily="34" charset="0"/>
              </a:rPr>
              <a:t> y donde hemos programado el código que queremos que ejecute nuestro hilo. </a:t>
            </a:r>
          </a:p>
        </p:txBody>
      </p:sp>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10"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284872" y="150461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145" name="Imagen 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222" y="661702"/>
            <a:ext cx="4891760" cy="312529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2330292" y="3760663"/>
            <a:ext cx="528221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715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1715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1715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1715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1715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715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715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715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71575" algn="l"/>
              </a:tabLst>
              <a:defRPr>
                <a:solidFill>
                  <a:schemeClr val="tx1"/>
                </a:solidFill>
                <a:latin typeface="Arial" panose="020B0604020202020204" pitchFamily="34" charset="0"/>
              </a:defRPr>
            </a:lvl9pPr>
          </a:lstStyle>
          <a:p>
            <a:pPr marL="1828800" marR="0" lvl="4" indent="0" algn="l" defTabSz="914400" rtl="0" eaLnBrk="0" fontAlgn="base" latinLnBrk="0" hangingPunct="0">
              <a:lnSpc>
                <a:spcPct val="100000"/>
              </a:lnSpc>
              <a:spcBef>
                <a:spcPct val="0"/>
              </a:spcBef>
              <a:spcAft>
                <a:spcPct val="0"/>
              </a:spcAft>
              <a:buClrTx/>
              <a:buSzTx/>
              <a:tabLst>
                <a:tab pos="1171575" algn="l"/>
              </a:tabLst>
            </a:pPr>
            <a:r>
              <a:rPr kumimoji="0" lang="es-ES" altLang="es-ES" sz="900" b="1" i="0" u="none" strike="noStrike" cap="none" normalizeH="0" baseline="0" dirty="0">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Código de la clase </a:t>
            </a:r>
            <a:r>
              <a:rPr kumimoji="0" lang="es-ES" altLang="es-ES" sz="900" b="1" i="0" u="none" strike="noStrike" cap="none" normalizeH="0" baseline="0" dirty="0" err="1">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Main</a:t>
            </a:r>
            <a:r>
              <a:rPr kumimoji="0" lang="es-ES" altLang="es-ES" sz="900" b="1" i="0" u="none" strike="noStrike" cap="none" normalizeH="0" baseline="0" dirty="0">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 para ejecutar el hilo de ejecución</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277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542685272"/>
              </p:ext>
            </p:extLst>
          </p:nvPr>
        </p:nvGraphicFramePr>
        <p:xfrm>
          <a:off x="280814" y="630163"/>
          <a:ext cx="6192688" cy="3326194"/>
        </p:xfrm>
        <a:graphic>
          <a:graphicData uri="http://schemas.openxmlformats.org/drawingml/2006/table">
            <a:tbl>
              <a:tblPr firstRow="1" firstCol="1" lastRow="1" lastCol="1" bandRow="1" bandCol="1">
                <a:tableStyleId>{5C22544A-7EE6-4342-B048-85BDC9FD1C3A}</a:tableStyleId>
              </a:tblPr>
              <a:tblGrid>
                <a:gridCol w="1332283">
                  <a:extLst>
                    <a:ext uri="{9D8B030D-6E8A-4147-A177-3AD203B41FA5}">
                      <a16:colId xmlns:a16="http://schemas.microsoft.com/office/drawing/2014/main" val="3393982798"/>
                    </a:ext>
                  </a:extLst>
                </a:gridCol>
                <a:gridCol w="4860405">
                  <a:extLst>
                    <a:ext uri="{9D8B030D-6E8A-4147-A177-3AD203B41FA5}">
                      <a16:colId xmlns:a16="http://schemas.microsoft.com/office/drawing/2014/main" val="633232424"/>
                    </a:ext>
                  </a:extLst>
                </a:gridCol>
              </a:tblGrid>
              <a:tr h="3168352">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endParaRPr lang="es-ES" sz="900" dirty="0">
                        <a:effectLst/>
                      </a:endParaRPr>
                    </a:p>
                    <a:p>
                      <a:pPr algn="just">
                        <a:lnSpc>
                          <a:spcPct val="120000"/>
                        </a:lnSpc>
                        <a:spcBef>
                          <a:spcPts val="800"/>
                        </a:spcBef>
                        <a:spcAft>
                          <a:spcPts val="800"/>
                        </a:spcAft>
                      </a:pPr>
                      <a:r>
                        <a:rPr lang="es-ES" sz="900" dirty="0">
                          <a:effectLst/>
                        </a:rPr>
                        <a:t>Desde </a:t>
                      </a:r>
                      <a:r>
                        <a:rPr lang="es-ES" sz="900" dirty="0" err="1">
                          <a:effectLst/>
                        </a:rPr>
                        <a:t>NetBeans</a:t>
                      </a:r>
                      <a:r>
                        <a:rPr lang="es-ES" sz="900" dirty="0">
                          <a:effectLst/>
                        </a:rPr>
                        <a:t> crea un proyecto en el que incluyas el ejemplo de código anterior y tenga la siguiente estructura:</a:t>
                      </a:r>
                    </a:p>
                    <a:p>
                      <a:pPr algn="just">
                        <a:lnSpc>
                          <a:spcPct val="120000"/>
                        </a:lnSpc>
                        <a:spcBef>
                          <a:spcPts val="800"/>
                        </a:spcBef>
                        <a:spcAft>
                          <a:spcPts val="800"/>
                        </a:spcAft>
                      </a:pPr>
                      <a:endParaRPr lang="es-ES" sz="900" dirty="0">
                        <a:effectLst/>
                      </a:endParaRPr>
                    </a:p>
                    <a:p>
                      <a:pPr algn="just">
                        <a:lnSpc>
                          <a:spcPct val="120000"/>
                        </a:lnSpc>
                        <a:spcBef>
                          <a:spcPts val="800"/>
                        </a:spcBef>
                        <a:spcAft>
                          <a:spcPts val="800"/>
                        </a:spcAft>
                      </a:pPr>
                      <a:endParaRPr lang="es-ES" sz="900" dirty="0">
                        <a:effectLst/>
                      </a:endParaRPr>
                    </a:p>
                    <a:p>
                      <a:pPr algn="just">
                        <a:lnSpc>
                          <a:spcPct val="120000"/>
                        </a:lnSpc>
                        <a:spcBef>
                          <a:spcPts val="800"/>
                        </a:spcBef>
                        <a:spcAft>
                          <a:spcPts val="800"/>
                        </a:spcAft>
                      </a:pPr>
                      <a:endParaRPr lang="es-ES" sz="900" dirty="0">
                        <a:effectLst/>
                      </a:endParaRPr>
                    </a:p>
                    <a:p>
                      <a:pPr algn="just">
                        <a:lnSpc>
                          <a:spcPct val="120000"/>
                        </a:lnSpc>
                        <a:spcBef>
                          <a:spcPts val="800"/>
                        </a:spcBef>
                        <a:spcAft>
                          <a:spcPts val="800"/>
                        </a:spcAft>
                      </a:pPr>
                      <a:endParaRPr lang="es-ES" sz="900" dirty="0">
                        <a:effectLst/>
                      </a:endParaRPr>
                    </a:p>
                    <a:p>
                      <a:pPr algn="just">
                        <a:lnSpc>
                          <a:spcPct val="120000"/>
                        </a:lnSpc>
                        <a:spcBef>
                          <a:spcPts val="800"/>
                        </a:spcBef>
                        <a:spcAft>
                          <a:spcPts val="800"/>
                        </a:spcAft>
                      </a:pPr>
                      <a:endParaRPr lang="es-ES" sz="1100" dirty="0">
                        <a:effectLst/>
                      </a:endParaRPr>
                    </a:p>
                    <a:p>
                      <a:pPr algn="just">
                        <a:lnSpc>
                          <a:spcPct val="120000"/>
                        </a:lnSpc>
                        <a:spcBef>
                          <a:spcPts val="800"/>
                        </a:spcBef>
                        <a:spcAft>
                          <a:spcPts val="800"/>
                        </a:spcAft>
                      </a:pPr>
                      <a:r>
                        <a:rPr lang="es-ES" sz="900" dirty="0">
                          <a:effectLst/>
                        </a:rPr>
                        <a:t>Ejecuta el proyecto para ver por la estándar output el “Hola mundo, soy el hilo !!!”</a:t>
                      </a:r>
                    </a:p>
                    <a:p>
                      <a:pPr algn="just">
                        <a:lnSpc>
                          <a:spcPct val="120000"/>
                        </a:lnSpc>
                        <a:spcBef>
                          <a:spcPts val="800"/>
                        </a:spcBef>
                        <a:spcAft>
                          <a:spcPts val="800"/>
                        </a:spcAft>
                      </a:pP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90082456"/>
                  </a:ext>
                </a:extLst>
              </a:tr>
            </a:tbl>
          </a:graphicData>
        </a:graphic>
      </p:graphicFrame>
      <p:pic>
        <p:nvPicPr>
          <p:cNvPr id="7170" name="Imagen 1" descr="A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22" y="846187"/>
            <a:ext cx="1080120" cy="10801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o 4"/>
          <p:cNvGraphicFramePr>
            <a:graphicFrameLocks noChangeAspect="1"/>
          </p:cNvGraphicFramePr>
          <p:nvPr>
            <p:extLst>
              <p:ext uri="{D42A27DB-BD31-4B8C-83A1-F6EECF244321}">
                <p14:modId xmlns:p14="http://schemas.microsoft.com/office/powerpoint/2010/main" val="4207637312"/>
              </p:ext>
            </p:extLst>
          </p:nvPr>
        </p:nvGraphicFramePr>
        <p:xfrm>
          <a:off x="1720974" y="1422251"/>
          <a:ext cx="2314575" cy="1838325"/>
        </p:xfrm>
        <a:graphic>
          <a:graphicData uri="http://schemas.openxmlformats.org/presentationml/2006/ole">
            <mc:AlternateContent xmlns:mc="http://schemas.openxmlformats.org/markup-compatibility/2006">
              <mc:Choice xmlns:v="urn:schemas-microsoft-com:vml" Requires="v">
                <p:oleObj name="Imagen de mapa de bits" r:id="rId3" imgW="2314286" imgH="1838095" progId="Paint.Picture">
                  <p:embed/>
                </p:oleObj>
              </mc:Choice>
              <mc:Fallback>
                <p:oleObj name="Imagen de mapa de bits" r:id="rId3" imgW="2314286" imgH="1838095"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974" y="1422251"/>
                        <a:ext cx="23145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2109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2" name="Rectángulo 1"/>
          <p:cNvSpPr/>
          <p:nvPr/>
        </p:nvSpPr>
        <p:spPr>
          <a:xfrm>
            <a:off x="344864" y="1491555"/>
            <a:ext cx="3806825" cy="1637949"/>
          </a:xfrm>
          <a:prstGeom prst="rect">
            <a:avLst/>
          </a:prstGeom>
        </p:spPr>
        <p:txBody>
          <a:bodyPr>
            <a:spAutoFit/>
          </a:bodyPr>
          <a:lstStyle/>
          <a:p>
            <a:pPr algn="just">
              <a:lnSpc>
                <a:spcPct val="114000"/>
              </a:lnSpc>
              <a:spcAft>
                <a:spcPts val="600"/>
              </a:spcAft>
            </a:pPr>
            <a:r>
              <a:rPr lang="es-ES" dirty="0"/>
              <a:t>	</a:t>
            </a:r>
            <a:r>
              <a:rPr lang="es-ES" dirty="0">
                <a:latin typeface="Ubuntu" pitchFamily="34" charset="0"/>
              </a:rPr>
              <a:t>La segunda forma de crear un hilo de ejecución es aprovecharnos de la interfaz </a:t>
            </a:r>
            <a:r>
              <a:rPr lang="es-ES" dirty="0" err="1">
                <a:latin typeface="Ubuntu" pitchFamily="34" charset="0"/>
              </a:rPr>
              <a:t>runnable</a:t>
            </a:r>
            <a:r>
              <a:rPr lang="es-ES" dirty="0">
                <a:latin typeface="Ubuntu" pitchFamily="34" charset="0"/>
              </a:rPr>
              <a:t>, creando una clase que implemente esa interfaz y como en el caso anterior sobre escribiendo el método run de la interfaz </a:t>
            </a:r>
            <a:r>
              <a:rPr lang="es-ES" dirty="0" err="1">
                <a:latin typeface="Ubuntu" pitchFamily="34" charset="0"/>
              </a:rPr>
              <a:t>runnable</a:t>
            </a:r>
            <a:r>
              <a:rPr lang="es-ES" dirty="0">
                <a:latin typeface="Ubuntu" pitchFamily="34" charset="0"/>
              </a:rPr>
              <a:t>.</a:t>
            </a:r>
          </a:p>
          <a:p>
            <a:pPr algn="just">
              <a:lnSpc>
                <a:spcPct val="114000"/>
              </a:lnSpc>
              <a:spcAft>
                <a:spcPts val="600"/>
              </a:spcAft>
            </a:pPr>
            <a:endParaRPr lang="es-ES" dirty="0">
              <a:latin typeface="Ubuntu" pitchFamily="34" charset="0"/>
            </a:endParaRPr>
          </a:p>
          <a:p>
            <a:pPr algn="just">
              <a:lnSpc>
                <a:spcPct val="114000"/>
              </a:lnSpc>
              <a:spcAft>
                <a:spcPts val="600"/>
              </a:spcAft>
            </a:pPr>
            <a:r>
              <a:rPr lang="es-ES" dirty="0">
                <a:latin typeface="Ubuntu" pitchFamily="34" charset="0"/>
              </a:rPr>
              <a:t>	Como podemos ver en el esquema en realidad el hilo creado a través de la implementación (Mi2ºhilo) está implementando realmente un </a:t>
            </a:r>
            <a:r>
              <a:rPr lang="es-ES" dirty="0" err="1">
                <a:latin typeface="Ubuntu" pitchFamily="34" charset="0"/>
              </a:rPr>
              <a:t>Thread</a:t>
            </a:r>
            <a:r>
              <a:rPr lang="es-ES" dirty="0">
                <a:latin typeface="Ubuntu" pitchFamily="34" charset="0"/>
              </a:rPr>
              <a:t>.</a:t>
            </a:r>
          </a:p>
        </p:txBody>
      </p:sp>
      <p:sp>
        <p:nvSpPr>
          <p:cNvPr id="10" name="4 Rectángulo"/>
          <p:cNvSpPr/>
          <p:nvPr/>
        </p:nvSpPr>
        <p:spPr>
          <a:xfrm>
            <a:off x="314068" y="757131"/>
            <a:ext cx="4032448" cy="253083"/>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t>
            </a:r>
            <a:r>
              <a:rPr lang="es-ES" b="1" dirty="0">
                <a:solidFill>
                  <a:schemeClr val="accent3">
                    <a:lumMod val="75000"/>
                  </a:schemeClr>
                </a:solidFill>
                <a:latin typeface="Ubuntu"/>
              </a:rPr>
              <a:t>La Interfaz </a:t>
            </a:r>
            <a:r>
              <a:rPr lang="es-ES" b="1" dirty="0" err="1">
                <a:solidFill>
                  <a:schemeClr val="accent3">
                    <a:lumMod val="75000"/>
                  </a:schemeClr>
                </a:solidFill>
                <a:latin typeface="Ubuntu"/>
              </a:rPr>
              <a:t>Runnable</a:t>
            </a:r>
            <a:endParaRPr lang="es-ES" dirty="0">
              <a:latin typeface="Ubuntu"/>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8193" name="Imagen 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655" y="1565106"/>
            <a:ext cx="2067297" cy="17689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921375" y="3456611"/>
            <a:ext cx="51155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715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1715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1715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1715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1715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715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715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715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71575" algn="l"/>
              </a:tabLst>
              <a:defRPr>
                <a:solidFill>
                  <a:schemeClr val="tx1"/>
                </a:solidFill>
                <a:latin typeface="Arial" panose="020B0604020202020204" pitchFamily="34" charset="0"/>
              </a:defRPr>
            </a:lvl9pPr>
          </a:lstStyle>
          <a:p>
            <a:pPr marL="1828800" marR="0" lvl="4" indent="0" algn="l" defTabSz="914400" rtl="0" eaLnBrk="0" fontAlgn="base" latinLnBrk="0" hangingPunct="0">
              <a:lnSpc>
                <a:spcPct val="100000"/>
              </a:lnSpc>
              <a:spcBef>
                <a:spcPct val="0"/>
              </a:spcBef>
              <a:spcAft>
                <a:spcPct val="0"/>
              </a:spcAft>
              <a:buClrTx/>
              <a:buSzTx/>
              <a:tabLst>
                <a:tab pos="1171575" algn="l"/>
              </a:tabLst>
            </a:pPr>
            <a:r>
              <a:rPr kumimoji="0" lang="es-ES" altLang="es-ES" sz="900" b="1" i="0" u="none" strike="noStrike" cap="none" normalizeH="0" baseline="0" dirty="0">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Esquema de clases para la implementación de interfaz</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05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2" name="Rectángulo 1"/>
          <p:cNvSpPr/>
          <p:nvPr/>
        </p:nvSpPr>
        <p:spPr>
          <a:xfrm>
            <a:off x="364076" y="899914"/>
            <a:ext cx="4684061" cy="443198"/>
          </a:xfrm>
          <a:prstGeom prst="rect">
            <a:avLst/>
          </a:prstGeom>
        </p:spPr>
        <p:txBody>
          <a:bodyPr wrap="square">
            <a:spAutoFit/>
          </a:bodyPr>
          <a:lstStyle/>
          <a:p>
            <a:pPr algn="just">
              <a:lnSpc>
                <a:spcPct val="114000"/>
              </a:lnSpc>
              <a:spcAft>
                <a:spcPts val="600"/>
              </a:spcAft>
            </a:pPr>
            <a:r>
              <a:rPr lang="es-ES" dirty="0"/>
              <a:t>	</a:t>
            </a:r>
            <a:r>
              <a:rPr lang="es-ES" dirty="0">
                <a:latin typeface="Ubuntu" pitchFamily="34" charset="0"/>
              </a:rPr>
              <a:t>Un ejemplo sencillo de código podría ser el siguiente "hola mundo" escrito en pantalla por nuestro hilo de ejecución.</a:t>
            </a:r>
          </a:p>
        </p:txBody>
      </p:sp>
      <p:sp>
        <p:nvSpPr>
          <p:cNvPr id="10" name="4 Rectángulo"/>
          <p:cNvSpPr/>
          <p:nvPr/>
        </p:nvSpPr>
        <p:spPr>
          <a:xfrm>
            <a:off x="279452" y="642025"/>
            <a:ext cx="4032448" cy="253083"/>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t>
            </a:r>
            <a:r>
              <a:rPr lang="es-ES" b="1" dirty="0">
                <a:solidFill>
                  <a:schemeClr val="accent3">
                    <a:lumMod val="75000"/>
                  </a:schemeClr>
                </a:solidFill>
                <a:latin typeface="Ubuntu"/>
              </a:rPr>
              <a:t>Ejemplo de aplicación</a:t>
            </a:r>
            <a:endParaRPr lang="es-ES" dirty="0">
              <a:latin typeface="Ubuntu"/>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9217" name="Imagen 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97" y="1343112"/>
            <a:ext cx="5420551" cy="26420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65036" y="3754297"/>
            <a:ext cx="487184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715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1715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1715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1715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1715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715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715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715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71575" algn="l"/>
              </a:tabLst>
              <a:defRPr>
                <a:solidFill>
                  <a:schemeClr val="tx1"/>
                </a:solidFill>
                <a:latin typeface="Arial" panose="020B0604020202020204" pitchFamily="34" charset="0"/>
              </a:defRPr>
            </a:lvl9pPr>
          </a:lstStyle>
          <a:p>
            <a:pPr marL="1828800" marR="0" lvl="4" indent="0" algn="l" defTabSz="914400" rtl="0" eaLnBrk="0" fontAlgn="base" latinLnBrk="0" hangingPunct="0">
              <a:lnSpc>
                <a:spcPct val="100000"/>
              </a:lnSpc>
              <a:spcBef>
                <a:spcPct val="0"/>
              </a:spcBef>
              <a:spcAft>
                <a:spcPct val="0"/>
              </a:spcAft>
              <a:buClrTx/>
              <a:buSzTx/>
              <a:tabLst>
                <a:tab pos="1171575" algn="l"/>
              </a:tabLst>
            </a:pPr>
            <a:r>
              <a:rPr kumimoji="0" lang="es-ES" altLang="es-ES" sz="900" b="1" i="0" u="none" strike="noStrike" cap="none" normalizeH="0" baseline="0" dirty="0">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Código para la implementación de interfaz </a:t>
            </a:r>
            <a:r>
              <a:rPr kumimoji="0" lang="es-ES" altLang="es-ES" sz="900" b="1" i="0" u="none" strike="noStrike" cap="none" normalizeH="0" baseline="0" dirty="0" err="1">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Runnable</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054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2" name="Rectángulo 1"/>
          <p:cNvSpPr/>
          <p:nvPr/>
        </p:nvSpPr>
        <p:spPr>
          <a:xfrm>
            <a:off x="352822" y="1184178"/>
            <a:ext cx="4927832" cy="1298817"/>
          </a:xfrm>
          <a:prstGeom prst="rect">
            <a:avLst/>
          </a:prstGeom>
        </p:spPr>
        <p:txBody>
          <a:bodyPr wrap="square">
            <a:spAutoFit/>
          </a:bodyPr>
          <a:lstStyle/>
          <a:p>
            <a:pPr algn="just">
              <a:lnSpc>
                <a:spcPct val="114000"/>
              </a:lnSpc>
              <a:spcAft>
                <a:spcPts val="600"/>
              </a:spcAft>
            </a:pPr>
            <a:r>
              <a:rPr lang="es-ES" dirty="0"/>
              <a:t>	</a:t>
            </a:r>
            <a:r>
              <a:rPr lang="es-ES" dirty="0">
                <a:latin typeface="Ubuntu" pitchFamily="34" charset="0"/>
              </a:rPr>
              <a:t>Si nos fijamos también aquí aparece el </a:t>
            </a:r>
            <a:r>
              <a:rPr lang="es-ES" dirty="0" err="1">
                <a:latin typeface="Ubuntu" pitchFamily="34" charset="0"/>
              </a:rPr>
              <a:t>Warning</a:t>
            </a:r>
            <a:r>
              <a:rPr lang="es-ES" dirty="0">
                <a:latin typeface="Ubuntu" pitchFamily="34" charset="0"/>
              </a:rPr>
              <a:t> de que estamos realizando una </a:t>
            </a:r>
            <a:r>
              <a:rPr lang="es-ES" dirty="0" err="1">
                <a:latin typeface="Ubuntu" pitchFamily="34" charset="0"/>
              </a:rPr>
              <a:t>sobreescritura</a:t>
            </a:r>
            <a:r>
              <a:rPr lang="es-ES" dirty="0">
                <a:latin typeface="Ubuntu" pitchFamily="34" charset="0"/>
              </a:rPr>
              <a:t> de un método, lo eliminamos también añadiendo el @</a:t>
            </a:r>
            <a:r>
              <a:rPr lang="es-ES" dirty="0" err="1">
                <a:latin typeface="Ubuntu" pitchFamily="34" charset="0"/>
              </a:rPr>
              <a:t>Override</a:t>
            </a:r>
            <a:endParaRPr lang="es-ES" dirty="0">
              <a:latin typeface="Ubuntu" pitchFamily="34" charset="0"/>
            </a:endParaRPr>
          </a:p>
          <a:p>
            <a:pPr algn="just">
              <a:lnSpc>
                <a:spcPct val="114000"/>
              </a:lnSpc>
              <a:spcAft>
                <a:spcPts val="600"/>
              </a:spcAft>
            </a:pPr>
            <a:endParaRPr lang="es-ES" dirty="0">
              <a:latin typeface="Ubuntu" pitchFamily="34" charset="0"/>
            </a:endParaRPr>
          </a:p>
          <a:p>
            <a:pPr algn="just">
              <a:lnSpc>
                <a:spcPct val="114000"/>
              </a:lnSpc>
              <a:spcAft>
                <a:spcPts val="600"/>
              </a:spcAft>
            </a:pPr>
            <a:r>
              <a:rPr lang="es-ES" dirty="0">
                <a:latin typeface="Ubuntu" pitchFamily="34" charset="0"/>
              </a:rPr>
              <a:t>	Cómo podemos ver al crear la clase mi segundo hilo, lo único que estamos haciendo es esa implementación de la interfaz predefinida </a:t>
            </a:r>
            <a:r>
              <a:rPr lang="es-ES" dirty="0" err="1">
                <a:latin typeface="Ubuntu" pitchFamily="34" charset="0"/>
              </a:rPr>
              <a:t>Runnable</a:t>
            </a:r>
            <a:r>
              <a:rPr lang="es-ES" dirty="0">
                <a:latin typeface="Ubuntu" pitchFamily="34" charset="0"/>
              </a:rPr>
              <a:t>, de una manera muy similar a cuando hacíamos una herencia  directa de la clase </a:t>
            </a:r>
            <a:r>
              <a:rPr lang="es-ES" dirty="0" err="1">
                <a:latin typeface="Ubuntu" pitchFamily="34" charset="0"/>
              </a:rPr>
              <a:t>Thread</a:t>
            </a:r>
            <a:r>
              <a:rPr lang="es-ES" dirty="0">
                <a:latin typeface="Ubuntu" pitchFamily="34" charset="0"/>
              </a:rPr>
              <a:t>.</a:t>
            </a:r>
          </a:p>
        </p:txBody>
      </p:sp>
      <p:sp>
        <p:nvSpPr>
          <p:cNvPr id="10" name="4 Rectángulo"/>
          <p:cNvSpPr/>
          <p:nvPr/>
        </p:nvSpPr>
        <p:spPr>
          <a:xfrm>
            <a:off x="264704" y="758806"/>
            <a:ext cx="4032448" cy="253083"/>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t>
            </a:r>
            <a:r>
              <a:rPr lang="es-ES" b="1" dirty="0">
                <a:solidFill>
                  <a:schemeClr val="accent3">
                    <a:lumMod val="75000"/>
                  </a:schemeClr>
                </a:solidFill>
                <a:latin typeface="Ubuntu"/>
              </a:rPr>
              <a:t>Ejemplo de aplicación</a:t>
            </a:r>
            <a:endParaRPr lang="es-ES" dirty="0">
              <a:latin typeface="Ubuntu"/>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Imagen 5"/>
          <p:cNvPicPr>
            <a:picLocks noChangeAspect="1"/>
          </p:cNvPicPr>
          <p:nvPr/>
        </p:nvPicPr>
        <p:blipFill>
          <a:blip r:embed="rId2"/>
          <a:stretch>
            <a:fillRect/>
          </a:stretch>
        </p:blipFill>
        <p:spPr>
          <a:xfrm>
            <a:off x="1957933" y="2669562"/>
            <a:ext cx="4229100" cy="885825"/>
          </a:xfrm>
          <a:prstGeom prst="rect">
            <a:avLst/>
          </a:prstGeom>
        </p:spPr>
      </p:pic>
      <p:sp>
        <p:nvSpPr>
          <p:cNvPr id="11" name="Rectangle 3"/>
          <p:cNvSpPr>
            <a:spLocks noChangeArrowheads="1"/>
          </p:cNvSpPr>
          <p:nvPr/>
        </p:nvSpPr>
        <p:spPr bwMode="auto">
          <a:xfrm>
            <a:off x="165036" y="3754297"/>
            <a:ext cx="48333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715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1715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1715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1715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1715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715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715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715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71575" algn="l"/>
              </a:tabLst>
              <a:defRPr>
                <a:solidFill>
                  <a:schemeClr val="tx1"/>
                </a:solidFill>
                <a:latin typeface="Arial" panose="020B0604020202020204" pitchFamily="34" charset="0"/>
              </a:defRPr>
            </a:lvl9pPr>
          </a:lstStyle>
          <a:p>
            <a:pPr marL="1828800" marR="0" lvl="4" indent="0" algn="l" defTabSz="914400" rtl="0" eaLnBrk="0" fontAlgn="base" latinLnBrk="0" hangingPunct="0">
              <a:lnSpc>
                <a:spcPct val="100000"/>
              </a:lnSpc>
              <a:spcBef>
                <a:spcPct val="0"/>
              </a:spcBef>
              <a:spcAft>
                <a:spcPct val="0"/>
              </a:spcAft>
              <a:buClrTx/>
              <a:buSzTx/>
              <a:tabLst>
                <a:tab pos="1171575" algn="l"/>
              </a:tabLst>
            </a:pPr>
            <a:r>
              <a:rPr kumimoji="0" lang="es-ES" altLang="es-ES" sz="900" b="1" i="0" u="none" strike="noStrike" cap="none" normalizeH="0" baseline="0" dirty="0" err="1">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Warning</a:t>
            </a:r>
            <a:r>
              <a:rPr kumimoji="0" lang="es-ES" altLang="es-ES" sz="900" b="1" i="0" u="none" strike="noStrike" cap="none" normalizeH="0" baseline="0" dirty="0">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 en la implementación de interfaz </a:t>
            </a:r>
            <a:r>
              <a:rPr kumimoji="0" lang="es-ES" altLang="es-ES" sz="900" b="1" i="0" u="none" strike="noStrike" cap="none" normalizeH="0" baseline="0" dirty="0" err="1">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Runnable</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836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2" name="Rectángulo 1"/>
          <p:cNvSpPr/>
          <p:nvPr/>
        </p:nvSpPr>
        <p:spPr>
          <a:xfrm>
            <a:off x="209852" y="973598"/>
            <a:ext cx="4927832" cy="267766"/>
          </a:xfrm>
          <a:prstGeom prst="rect">
            <a:avLst/>
          </a:prstGeom>
        </p:spPr>
        <p:txBody>
          <a:bodyPr wrap="square">
            <a:spAutoFit/>
          </a:bodyPr>
          <a:lstStyle/>
          <a:p>
            <a:pPr algn="just">
              <a:lnSpc>
                <a:spcPct val="114000"/>
              </a:lnSpc>
              <a:spcAft>
                <a:spcPts val="600"/>
              </a:spcAft>
            </a:pPr>
            <a:r>
              <a:rPr lang="es-ES" dirty="0"/>
              <a:t>	</a:t>
            </a:r>
            <a:r>
              <a:rPr lang="es-ES" dirty="0">
                <a:latin typeface="Ubuntu" pitchFamily="34" charset="0"/>
              </a:rPr>
              <a:t>El código del programa principal sería:</a:t>
            </a:r>
          </a:p>
        </p:txBody>
      </p:sp>
      <p:sp>
        <p:nvSpPr>
          <p:cNvPr id="10" name="4 Rectángulo"/>
          <p:cNvSpPr/>
          <p:nvPr/>
        </p:nvSpPr>
        <p:spPr>
          <a:xfrm>
            <a:off x="197198" y="690916"/>
            <a:ext cx="4032448" cy="253083"/>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t>
            </a:r>
            <a:r>
              <a:rPr lang="es-ES" b="1" dirty="0">
                <a:solidFill>
                  <a:schemeClr val="accent3">
                    <a:lumMod val="75000"/>
                  </a:schemeClr>
                </a:solidFill>
                <a:latin typeface="Ubuntu"/>
              </a:rPr>
              <a:t>Ejemplo de aplicación</a:t>
            </a:r>
            <a:endParaRPr lang="es-ES" dirty="0">
              <a:latin typeface="Ubuntu"/>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41" name="Imagen 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75" y="1193598"/>
            <a:ext cx="4568960" cy="28808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23242" y="3839691"/>
            <a:ext cx="485261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715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1715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1715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1715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1715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715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715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715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71575" algn="l"/>
              </a:tabLst>
              <a:defRPr>
                <a:solidFill>
                  <a:schemeClr val="tx1"/>
                </a:solidFill>
                <a:latin typeface="Arial" panose="020B0604020202020204" pitchFamily="34" charset="0"/>
              </a:defRPr>
            </a:lvl9pPr>
          </a:lstStyle>
          <a:p>
            <a:pPr marL="1828800" marR="0" lvl="4" indent="0" algn="l" defTabSz="914400" rtl="0" eaLnBrk="0" fontAlgn="base" latinLnBrk="0" hangingPunct="0">
              <a:lnSpc>
                <a:spcPct val="100000"/>
              </a:lnSpc>
              <a:spcBef>
                <a:spcPct val="0"/>
              </a:spcBef>
              <a:spcAft>
                <a:spcPct val="0"/>
              </a:spcAft>
              <a:buClrTx/>
              <a:buSzTx/>
              <a:tabLst>
                <a:tab pos="1171575" algn="l"/>
              </a:tabLst>
            </a:pPr>
            <a:r>
              <a:rPr kumimoji="0" lang="es-ES" altLang="es-ES" sz="900" b="1" i="0" u="none" strike="noStrike" cap="none" normalizeH="0" baseline="0" dirty="0">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Código del </a:t>
            </a:r>
            <a:r>
              <a:rPr kumimoji="0" lang="es-ES" altLang="es-ES" sz="900" b="1" i="0" u="none" strike="noStrike" cap="none" normalizeH="0" baseline="0" dirty="0" err="1">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main</a:t>
            </a:r>
            <a:r>
              <a:rPr kumimoji="0" lang="es-ES" altLang="es-ES" sz="900" b="1" i="0" u="none" strike="noStrike" cap="none" normalizeH="0" baseline="0" dirty="0">
                <a:ln>
                  <a:noFill/>
                </a:ln>
                <a:solidFill>
                  <a:srgbClr val="04703C"/>
                </a:solidFill>
                <a:effectLst/>
                <a:latin typeface="Arial" panose="020B0604020202020204" pitchFamily="34" charset="0"/>
                <a:ea typeface="Times New Roman" panose="02020603050405020304" pitchFamily="18" charset="0"/>
                <a:cs typeface="Arial" panose="020B0604020202020204" pitchFamily="34" charset="0"/>
              </a:rPr>
              <a:t> para la implementación de interfaz</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cxnSp>
        <p:nvCxnSpPr>
          <p:cNvPr id="11" name="Conector recto 10">
            <a:extLst>
              <a:ext uri="{FF2B5EF4-FFF2-40B4-BE49-F238E27FC236}">
                <a16:creationId xmlns:a16="http://schemas.microsoft.com/office/drawing/2014/main" id="{1DEC7A76-9544-CC27-44BB-55EAA7CBF556}"/>
              </a:ext>
            </a:extLst>
          </p:cNvPr>
          <p:cNvCxnSpPr/>
          <p:nvPr/>
        </p:nvCxnSpPr>
        <p:spPr>
          <a:xfrm>
            <a:off x="2801094" y="3582491"/>
            <a:ext cx="5040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5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2" name="Rectángulo 1"/>
          <p:cNvSpPr/>
          <p:nvPr/>
        </p:nvSpPr>
        <p:spPr>
          <a:xfrm>
            <a:off x="424830" y="1233178"/>
            <a:ext cx="3671362" cy="2175980"/>
          </a:xfrm>
          <a:prstGeom prst="rect">
            <a:avLst/>
          </a:prstGeom>
        </p:spPr>
        <p:txBody>
          <a:bodyPr wrap="square">
            <a:spAutoFit/>
          </a:bodyPr>
          <a:lstStyle/>
          <a:p>
            <a:pPr algn="just">
              <a:lnSpc>
                <a:spcPct val="114000"/>
              </a:lnSpc>
              <a:spcAft>
                <a:spcPts val="600"/>
              </a:spcAft>
            </a:pPr>
            <a:r>
              <a:rPr lang="es-ES" dirty="0"/>
              <a:t>	</a:t>
            </a:r>
            <a:r>
              <a:rPr lang="es-ES" dirty="0">
                <a:latin typeface="Ubuntu" pitchFamily="34" charset="0"/>
              </a:rPr>
              <a:t>Es interesante en este ejemplo ver cómo se implementa el programa principal Dentro del programa principal vemos que estamos directamente creando un objeto de tipo </a:t>
            </a:r>
            <a:r>
              <a:rPr lang="es-ES" dirty="0" err="1">
                <a:latin typeface="Ubuntu" pitchFamily="34" charset="0"/>
              </a:rPr>
              <a:t>Thread</a:t>
            </a:r>
            <a:r>
              <a:rPr lang="es-ES" dirty="0">
                <a:latin typeface="Ubuntu" pitchFamily="34" charset="0"/>
              </a:rPr>
              <a:t> y que en esta creación se está llamando directamente al constructor del </a:t>
            </a:r>
            <a:r>
              <a:rPr lang="es-ES" dirty="0" err="1">
                <a:latin typeface="Ubuntu" pitchFamily="34" charset="0"/>
              </a:rPr>
              <a:t>Thread</a:t>
            </a:r>
            <a:r>
              <a:rPr lang="es-ES" dirty="0">
                <a:latin typeface="Ubuntu" pitchFamily="34" charset="0"/>
              </a:rPr>
              <a:t>, pasándole como parámetro mi clase "Mi2oHilo" que a su vez es la implementación de la interfaz.</a:t>
            </a:r>
          </a:p>
          <a:p>
            <a:pPr algn="just">
              <a:lnSpc>
                <a:spcPct val="114000"/>
              </a:lnSpc>
              <a:spcAft>
                <a:spcPts val="600"/>
              </a:spcAft>
            </a:pPr>
            <a:endParaRPr lang="es-ES" dirty="0">
              <a:latin typeface="Ubuntu" pitchFamily="34" charset="0"/>
            </a:endParaRPr>
          </a:p>
          <a:p>
            <a:pPr algn="just">
              <a:lnSpc>
                <a:spcPct val="114000"/>
              </a:lnSpc>
              <a:spcAft>
                <a:spcPts val="600"/>
              </a:spcAft>
            </a:pPr>
            <a:r>
              <a:rPr lang="es-ES" dirty="0">
                <a:latin typeface="Ubuntu" pitchFamily="34" charset="0"/>
              </a:rPr>
              <a:t>	A partir de la creación del objeto hilo, como en el caso anterior, el programa principal invoca directamente al método </a:t>
            </a:r>
            <a:r>
              <a:rPr lang="es-ES" dirty="0" err="1">
                <a:latin typeface="Ubuntu" pitchFamily="34" charset="0"/>
              </a:rPr>
              <a:t>start</a:t>
            </a:r>
            <a:r>
              <a:rPr lang="es-ES" dirty="0">
                <a:latin typeface="Ubuntu" pitchFamily="34" charset="0"/>
              </a:rPr>
              <a:t> del nuevo hilo creado.</a:t>
            </a:r>
          </a:p>
        </p:txBody>
      </p:sp>
      <p:sp>
        <p:nvSpPr>
          <p:cNvPr id="10" name="4 Rectángulo"/>
          <p:cNvSpPr/>
          <p:nvPr/>
        </p:nvSpPr>
        <p:spPr>
          <a:xfrm>
            <a:off x="197198" y="690916"/>
            <a:ext cx="4032448" cy="253083"/>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t>
            </a:r>
            <a:r>
              <a:rPr lang="es-ES" b="1" dirty="0">
                <a:solidFill>
                  <a:schemeClr val="accent3">
                    <a:lumMod val="75000"/>
                  </a:schemeClr>
                </a:solidFill>
                <a:latin typeface="Ubuntu"/>
              </a:rPr>
              <a:t>Ejemplo de aplicación</a:t>
            </a:r>
            <a:endParaRPr lang="es-ES" dirty="0">
              <a:latin typeface="Ubuntu"/>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Imagen 5"/>
          <p:cNvPicPr>
            <a:picLocks noChangeAspect="1"/>
          </p:cNvPicPr>
          <p:nvPr/>
        </p:nvPicPr>
        <p:blipFill>
          <a:blip r:embed="rId2"/>
          <a:stretch>
            <a:fillRect/>
          </a:stretch>
        </p:blipFill>
        <p:spPr>
          <a:xfrm>
            <a:off x="4673302" y="1926307"/>
            <a:ext cx="2811495" cy="432048"/>
          </a:xfrm>
          <a:prstGeom prst="rect">
            <a:avLst/>
          </a:prstGeom>
        </p:spPr>
      </p:pic>
    </p:spTree>
    <p:extLst>
      <p:ext uri="{BB962C8B-B14F-4D97-AF65-F5344CB8AC3E}">
        <p14:creationId xmlns:p14="http://schemas.microsoft.com/office/powerpoint/2010/main" val="239815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Tabla 6"/>
          <p:cNvGraphicFramePr>
            <a:graphicFrameLocks noGrp="1"/>
          </p:cNvGraphicFramePr>
          <p:nvPr>
            <p:extLst>
              <p:ext uri="{D42A27DB-BD31-4B8C-83A1-F6EECF244321}">
                <p14:modId xmlns:p14="http://schemas.microsoft.com/office/powerpoint/2010/main" val="2716835442"/>
              </p:ext>
            </p:extLst>
          </p:nvPr>
        </p:nvGraphicFramePr>
        <p:xfrm>
          <a:off x="756444" y="754565"/>
          <a:ext cx="6105525" cy="2899934"/>
        </p:xfrm>
        <a:graphic>
          <a:graphicData uri="http://schemas.openxmlformats.org/drawingml/2006/table">
            <a:tbl>
              <a:tblPr firstRow="1" firstCol="1" lastRow="1" lastCol="1" bandRow="1" bandCol="1">
                <a:tableStyleId>{5C22544A-7EE6-4342-B048-85BDC9FD1C3A}</a:tableStyleId>
              </a:tblPr>
              <a:tblGrid>
                <a:gridCol w="1317042">
                  <a:extLst>
                    <a:ext uri="{9D8B030D-6E8A-4147-A177-3AD203B41FA5}">
                      <a16:colId xmlns:a16="http://schemas.microsoft.com/office/drawing/2014/main" val="2721616395"/>
                    </a:ext>
                  </a:extLst>
                </a:gridCol>
                <a:gridCol w="4788483">
                  <a:extLst>
                    <a:ext uri="{9D8B030D-6E8A-4147-A177-3AD203B41FA5}">
                      <a16:colId xmlns:a16="http://schemas.microsoft.com/office/drawing/2014/main" val="3836890097"/>
                    </a:ext>
                  </a:extLst>
                </a:gridCol>
              </a:tblGrid>
              <a:tr h="2899934">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r>
                        <a:rPr lang="es-ES" sz="900" dirty="0">
                          <a:effectLst/>
                        </a:rPr>
                        <a:t>Desde </a:t>
                      </a:r>
                      <a:r>
                        <a:rPr lang="es-ES" sz="900" dirty="0" err="1">
                          <a:effectLst/>
                        </a:rPr>
                        <a:t>NetBeans</a:t>
                      </a:r>
                      <a:r>
                        <a:rPr lang="es-ES" sz="900" dirty="0">
                          <a:effectLst/>
                        </a:rPr>
                        <a:t> crea un proyecto en el que incluyas el ejemplo de código anterior y tenga la siguiente estructura:</a:t>
                      </a:r>
                    </a:p>
                    <a:p>
                      <a:pPr algn="just">
                        <a:lnSpc>
                          <a:spcPct val="120000"/>
                        </a:lnSpc>
                        <a:spcBef>
                          <a:spcPts val="800"/>
                        </a:spcBef>
                        <a:spcAft>
                          <a:spcPts val="800"/>
                        </a:spcAft>
                      </a:pPr>
                      <a:endParaRPr lang="es-ES" sz="900" dirty="0">
                        <a:effectLst/>
                      </a:endParaRPr>
                    </a:p>
                    <a:p>
                      <a:pPr algn="just">
                        <a:lnSpc>
                          <a:spcPct val="120000"/>
                        </a:lnSpc>
                        <a:spcBef>
                          <a:spcPts val="800"/>
                        </a:spcBef>
                        <a:spcAft>
                          <a:spcPts val="800"/>
                        </a:spcAft>
                      </a:pPr>
                      <a:endParaRPr lang="es-ES" sz="900" dirty="0">
                        <a:effectLst/>
                      </a:endParaRPr>
                    </a:p>
                    <a:p>
                      <a:pPr algn="just">
                        <a:lnSpc>
                          <a:spcPct val="120000"/>
                        </a:lnSpc>
                        <a:spcBef>
                          <a:spcPts val="800"/>
                        </a:spcBef>
                        <a:spcAft>
                          <a:spcPts val="800"/>
                        </a:spcAft>
                      </a:pPr>
                      <a:endParaRPr lang="es-ES" sz="900" dirty="0">
                        <a:effectLst/>
                      </a:endParaRPr>
                    </a:p>
                    <a:p>
                      <a:pPr algn="just">
                        <a:lnSpc>
                          <a:spcPct val="120000"/>
                        </a:lnSpc>
                        <a:spcBef>
                          <a:spcPts val="800"/>
                        </a:spcBef>
                        <a:spcAft>
                          <a:spcPts val="800"/>
                        </a:spcAft>
                      </a:pPr>
                      <a:endParaRPr lang="es-ES" sz="900" dirty="0">
                        <a:effectLst/>
                      </a:endParaRPr>
                    </a:p>
                    <a:p>
                      <a:pPr algn="just">
                        <a:lnSpc>
                          <a:spcPct val="120000"/>
                        </a:lnSpc>
                        <a:spcBef>
                          <a:spcPts val="800"/>
                        </a:spcBef>
                        <a:spcAft>
                          <a:spcPts val="800"/>
                        </a:spcAft>
                      </a:pPr>
                      <a:endParaRPr lang="es-ES" sz="900" dirty="0">
                        <a:effectLst/>
                      </a:endParaRPr>
                    </a:p>
                    <a:p>
                      <a:pPr algn="just">
                        <a:lnSpc>
                          <a:spcPct val="120000"/>
                        </a:lnSpc>
                        <a:spcBef>
                          <a:spcPts val="800"/>
                        </a:spcBef>
                        <a:spcAft>
                          <a:spcPts val="800"/>
                        </a:spcAft>
                      </a:pPr>
                      <a:r>
                        <a:rPr lang="es-ES" sz="900" dirty="0">
                          <a:effectLst/>
                        </a:rPr>
                        <a:t>Ejecuta el proyecto para ver por la estándar output el “Hola mundo, soy el hilo 2 !!!”</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303456769"/>
                  </a:ext>
                </a:extLst>
              </a:tr>
            </a:tbl>
          </a:graphicData>
        </a:graphic>
      </p:graphicFrame>
      <p:pic>
        <p:nvPicPr>
          <p:cNvPr id="12290" name="Imagen 1" descr="A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33" y="712507"/>
            <a:ext cx="1141791" cy="11417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to 10"/>
          <p:cNvGraphicFramePr>
            <a:graphicFrameLocks noChangeAspect="1"/>
          </p:cNvGraphicFramePr>
          <p:nvPr>
            <p:extLst>
              <p:ext uri="{D42A27DB-BD31-4B8C-83A1-F6EECF244321}">
                <p14:modId xmlns:p14="http://schemas.microsoft.com/office/powerpoint/2010/main" val="765219886"/>
              </p:ext>
            </p:extLst>
          </p:nvPr>
        </p:nvGraphicFramePr>
        <p:xfrm>
          <a:off x="2513062" y="1436543"/>
          <a:ext cx="2143125" cy="1676400"/>
        </p:xfrm>
        <a:graphic>
          <a:graphicData uri="http://schemas.openxmlformats.org/presentationml/2006/ole">
            <mc:AlternateContent xmlns:mc="http://schemas.openxmlformats.org/markup-compatibility/2006">
              <mc:Choice xmlns:v="urn:schemas-microsoft-com:vml" Requires="v">
                <p:oleObj name="Imagen de mapa de bits" r:id="rId3" imgW="2142857" imgH="1676634" progId="Paint.Picture">
                  <p:embed/>
                </p:oleObj>
              </mc:Choice>
              <mc:Fallback>
                <p:oleObj name="Imagen de mapa de bits" r:id="rId3" imgW="2142857" imgH="1676634"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062" y="1436543"/>
                        <a:ext cx="2143125"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17331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2619457" cy="276999"/>
          </a:xfrm>
          <a:prstGeom prst="rect">
            <a:avLst/>
          </a:prstGeom>
          <a:noFill/>
        </p:spPr>
        <p:txBody>
          <a:bodyPr wrap="square" rtlCol="0">
            <a:spAutoFit/>
          </a:bodyPr>
          <a:lstStyle/>
          <a:p>
            <a:r>
              <a:rPr lang="es-ES" sz="1200" dirty="0">
                <a:solidFill>
                  <a:schemeClr val="bg1"/>
                </a:solidFill>
                <a:latin typeface="Ubuntu" pitchFamily="34" charset="0"/>
              </a:rPr>
              <a:t>2.   Métodos de la clase </a:t>
            </a:r>
            <a:r>
              <a:rPr lang="es-ES" sz="1200" dirty="0" err="1">
                <a:solidFill>
                  <a:schemeClr val="bg1"/>
                </a:solidFill>
                <a:latin typeface="Ubuntu" pitchFamily="34" charset="0"/>
              </a:rPr>
              <a:t>Thread</a:t>
            </a:r>
            <a:r>
              <a:rPr lang="es-ES" sz="1200" dirty="0">
                <a:solidFill>
                  <a:schemeClr val="bg1"/>
                </a:solidFill>
                <a:latin typeface="Ubuntu" pitchFamily="34" charset="0"/>
              </a:rPr>
              <a:t>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Imagen 9"/>
          <p:cNvPicPr>
            <a:picLocks noChangeAspect="1"/>
          </p:cNvPicPr>
          <p:nvPr/>
        </p:nvPicPr>
        <p:blipFill>
          <a:blip r:embed="rId2"/>
          <a:stretch>
            <a:fillRect/>
          </a:stretch>
        </p:blipFill>
        <p:spPr>
          <a:xfrm>
            <a:off x="5033342" y="1484829"/>
            <a:ext cx="1286228" cy="1388542"/>
          </a:xfrm>
          <a:prstGeom prst="rect">
            <a:avLst/>
          </a:prstGeom>
        </p:spPr>
      </p:pic>
      <p:sp>
        <p:nvSpPr>
          <p:cNvPr id="2" name="Rectángulo 1"/>
          <p:cNvSpPr/>
          <p:nvPr/>
        </p:nvSpPr>
        <p:spPr>
          <a:xfrm>
            <a:off x="708875" y="1541821"/>
            <a:ext cx="3806825" cy="772519"/>
          </a:xfrm>
          <a:prstGeom prst="rect">
            <a:avLst/>
          </a:prstGeom>
        </p:spPr>
        <p:txBody>
          <a:bodyPr>
            <a:spAutoFit/>
          </a:bodyPr>
          <a:lstStyle/>
          <a:p>
            <a:pPr marL="144000" algn="just">
              <a:lnSpc>
                <a:spcPct val="114000"/>
              </a:lnSpc>
              <a:spcAft>
                <a:spcPts val="600"/>
              </a:spcAft>
              <a:buClr>
                <a:srgbClr val="FFC000"/>
              </a:buClr>
              <a:buFont typeface="Wingdings" pitchFamily="2" charset="2"/>
              <a:buChar char=""/>
            </a:pPr>
            <a:r>
              <a:rPr lang="es-ES" dirty="0">
                <a:latin typeface="Ubuntu" pitchFamily="34" charset="0"/>
              </a:rPr>
              <a:t> 2.1. Pausas</a:t>
            </a:r>
          </a:p>
          <a:p>
            <a:pPr marL="144000" algn="just">
              <a:lnSpc>
                <a:spcPct val="114000"/>
              </a:lnSpc>
              <a:spcAft>
                <a:spcPts val="600"/>
              </a:spcAft>
              <a:buClr>
                <a:srgbClr val="FFC000"/>
              </a:buClr>
              <a:buFont typeface="Wingdings" pitchFamily="2" charset="2"/>
              <a:buChar char=""/>
            </a:pPr>
            <a:r>
              <a:rPr lang="es-ES" dirty="0">
                <a:latin typeface="Ubuntu" pitchFamily="34" charset="0"/>
              </a:rPr>
              <a:t> 2.2. Interrupciones</a:t>
            </a:r>
          </a:p>
          <a:p>
            <a:pPr marL="144000" algn="just">
              <a:lnSpc>
                <a:spcPct val="114000"/>
              </a:lnSpc>
              <a:spcAft>
                <a:spcPts val="600"/>
              </a:spcAft>
              <a:buClr>
                <a:srgbClr val="FFC000"/>
              </a:buClr>
              <a:buFont typeface="Wingdings" pitchFamily="2" charset="2"/>
              <a:buChar char=""/>
            </a:pPr>
            <a:r>
              <a:rPr lang="es-ES" dirty="0">
                <a:latin typeface="Ubuntu" pitchFamily="34" charset="0"/>
              </a:rPr>
              <a:t> 2.3. Citas</a:t>
            </a:r>
          </a:p>
        </p:txBody>
      </p:sp>
    </p:spTree>
    <p:extLst>
      <p:ext uri="{BB962C8B-B14F-4D97-AF65-F5344CB8AC3E}">
        <p14:creationId xmlns:p14="http://schemas.microsoft.com/office/powerpoint/2010/main" val="3091798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ángulo 5"/>
          <p:cNvSpPr/>
          <p:nvPr/>
        </p:nvSpPr>
        <p:spPr>
          <a:xfrm>
            <a:off x="424830" y="1134219"/>
            <a:ext cx="3806825" cy="1938992"/>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La clase </a:t>
            </a:r>
            <a:r>
              <a:rPr lang="es-ES" dirty="0" err="1">
                <a:latin typeface="Arial" panose="020B0604020202020204" pitchFamily="34" charset="0"/>
                <a:ea typeface="Times New Roman" panose="02020603050405020304" pitchFamily="18" charset="0"/>
              </a:rPr>
              <a:t>Thread</a:t>
            </a:r>
            <a:r>
              <a:rPr lang="es-ES" dirty="0">
                <a:latin typeface="Arial" panose="020B0604020202020204" pitchFamily="34" charset="0"/>
                <a:ea typeface="Times New Roman" panose="02020603050405020304" pitchFamily="18" charset="0"/>
              </a:rPr>
              <a:t> de Java dispone de una serie de métodos que ayudan a su programación. Entre ellos está el método </a:t>
            </a:r>
            <a:r>
              <a:rPr lang="es-ES" b="1"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que permite suspender la ejecución del hilo que invoca a este método. Esta suspensión de la ejecución del hilo que la invoca es temporal durante un número determinado de milisegundos que se le pasa al método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como parámetro. También se puede invocar al método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con dos parámetros de manera que el primero indica los milisegundos que va a estar suspendido el hilo de ejecución y el segundo parámetro son los nanosegundos adicionales que va a estar parado.  </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286" y="1244520"/>
            <a:ext cx="2985489" cy="1988336"/>
          </a:xfrm>
          <a:prstGeom prst="rect">
            <a:avLst/>
          </a:prstGeom>
        </p:spPr>
      </p:pic>
    </p:spTree>
    <p:extLst>
      <p:ext uri="{BB962C8B-B14F-4D97-AF65-F5344CB8AC3E}">
        <p14:creationId xmlns:p14="http://schemas.microsoft.com/office/powerpoint/2010/main" val="180373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6798" y="1337761"/>
            <a:ext cx="4032448" cy="1656544"/>
          </a:xfrm>
          <a:prstGeom prst="rect">
            <a:avLst/>
          </a:prstGeom>
        </p:spPr>
        <p:txBody>
          <a:bodyPr wrap="square">
            <a:spAutoFit/>
          </a:bodyPr>
          <a:lstStyle/>
          <a:p>
            <a:pPr algn="just">
              <a:lnSpc>
                <a:spcPct val="114000"/>
              </a:lnSpc>
              <a:spcAft>
                <a:spcPts val="600"/>
              </a:spcAft>
            </a:pPr>
            <a:r>
              <a:rPr lang="es-ES" dirty="0">
                <a:latin typeface="Ubuntu" pitchFamily="34" charset="0"/>
              </a:rPr>
              <a:t>	Vimos en la anterior unidad la importancia de la multiprogramación en un sistema operativo actual. En este tema veremos cómo </a:t>
            </a:r>
            <a:r>
              <a:rPr lang="es-ES" b="1" dirty="0">
                <a:latin typeface="Ubuntu" pitchFamily="34" charset="0"/>
              </a:rPr>
              <a:t>implementar mediante hilos </a:t>
            </a:r>
            <a:r>
              <a:rPr lang="es-ES" dirty="0">
                <a:latin typeface="Ubuntu" pitchFamily="34" charset="0"/>
              </a:rPr>
              <a:t>esa programación concurrente de procesos. Como ya estuvimos viendo en la unidad anterior el hilo eso una forma ligera de implementar un proceso en el sistema de modo que en esta unidad y basándonos en los hilos de Java, aprenderemos a crear hilos, a hacer multiprogramación con ellos, viendo alguno de los métodos de comunicación entre los mismos que nos permitirán implementar zonas de exclusión mutua.</a:t>
            </a:r>
          </a:p>
        </p:txBody>
      </p:sp>
      <p:pic>
        <p:nvPicPr>
          <p:cNvPr id="5" name="Imagen 4">
            <a:extLst>
              <a:ext uri="{FF2B5EF4-FFF2-40B4-BE49-F238E27FC236}">
                <a16:creationId xmlns:a16="http://schemas.microsoft.com/office/drawing/2014/main" id="{83B2B52B-CF4D-4B18-83D2-E3D58217A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286" y="1181624"/>
            <a:ext cx="3096344" cy="1968819"/>
          </a:xfrm>
          <a:prstGeom prst="rect">
            <a:avLst/>
          </a:prstGeom>
        </p:spPr>
      </p:pic>
      <p:sp>
        <p:nvSpPr>
          <p:cNvPr id="7" name="CuadroTexto 6">
            <a:extLst>
              <a:ext uri="{FF2B5EF4-FFF2-40B4-BE49-F238E27FC236}">
                <a16:creationId xmlns:a16="http://schemas.microsoft.com/office/drawing/2014/main" id="{2777854A-8F01-4117-A17E-D7AC1BBEC931}"/>
              </a:ext>
            </a:extLst>
          </p:cNvPr>
          <p:cNvSpPr txBox="1"/>
          <p:nvPr/>
        </p:nvSpPr>
        <p:spPr>
          <a:xfrm>
            <a:off x="4673302" y="3339178"/>
            <a:ext cx="2808312" cy="55399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dirty="0"/>
              <a:t>Elemento que se basa en </a:t>
            </a:r>
            <a:r>
              <a:rPr lang="es-ES" b="1" dirty="0"/>
              <a:t>el concepto de proceso. </a:t>
            </a:r>
            <a:r>
              <a:rPr lang="es-ES" dirty="0"/>
              <a:t>El hilo es la implementación en ciertos sistemas del proceso clásico.</a:t>
            </a:r>
            <a:r>
              <a:rPr lang="es-ES" b="1" dirty="0"/>
              <a:t>  </a:t>
            </a:r>
            <a:r>
              <a:rPr lang="es-ES" dirty="0"/>
              <a:t> </a:t>
            </a:r>
          </a:p>
        </p:txBody>
      </p:sp>
      <p:cxnSp>
        <p:nvCxnSpPr>
          <p:cNvPr id="9" name="Conector recto de flecha 8">
            <a:extLst>
              <a:ext uri="{FF2B5EF4-FFF2-40B4-BE49-F238E27FC236}">
                <a16:creationId xmlns:a16="http://schemas.microsoft.com/office/drawing/2014/main" id="{0A5F4DFE-08D1-4523-B783-8EC37BE5BEBE}"/>
              </a:ext>
            </a:extLst>
          </p:cNvPr>
          <p:cNvCxnSpPr/>
          <p:nvPr/>
        </p:nvCxnSpPr>
        <p:spPr>
          <a:xfrm>
            <a:off x="2873102" y="1926307"/>
            <a:ext cx="1656184" cy="1512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1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496838" y="827587"/>
            <a:ext cx="3806825" cy="1798890"/>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Así pues, en la siguiente invocación el hilo estará suspendido durante un segundo: </a:t>
            </a:r>
          </a:p>
          <a:p>
            <a:pPr indent="450215" algn="just">
              <a:lnSpc>
                <a:spcPct val="120000"/>
              </a:lnSpc>
              <a:spcBef>
                <a:spcPts val="800"/>
              </a:spcBef>
              <a:spcAft>
                <a:spcPts val="800"/>
              </a:spcAft>
            </a:pPr>
            <a:r>
              <a:rPr lang="es-ES" dirty="0" err="1">
                <a:latin typeface="Arial" panose="020B0604020202020204" pitchFamily="34" charset="0"/>
                <a:ea typeface="Times New Roman" panose="02020603050405020304" pitchFamily="18" charset="0"/>
              </a:rPr>
              <a:t>Thread.sleep</a:t>
            </a:r>
            <a:r>
              <a:rPr lang="es-ES" dirty="0">
                <a:latin typeface="Arial" panose="020B0604020202020204" pitchFamily="34" charset="0"/>
                <a:ea typeface="Times New Roman" panose="02020603050405020304" pitchFamily="18" charset="0"/>
              </a:rPr>
              <a:t>(1000);</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Mientras que en esta segunda invocación el hilo estará suspendido durante 20 nanosegundos: </a:t>
            </a:r>
          </a:p>
          <a:p>
            <a:pPr indent="450215" algn="just">
              <a:lnSpc>
                <a:spcPct val="120000"/>
              </a:lnSpc>
              <a:spcBef>
                <a:spcPts val="800"/>
              </a:spcBef>
              <a:spcAft>
                <a:spcPts val="800"/>
              </a:spcAft>
            </a:pPr>
            <a:r>
              <a:rPr lang="es-ES" dirty="0" err="1">
                <a:latin typeface="Arial" panose="020B0604020202020204" pitchFamily="34" charset="0"/>
                <a:ea typeface="Times New Roman" panose="02020603050405020304" pitchFamily="18" charset="0"/>
              </a:rPr>
              <a:t>Thread.sleep</a:t>
            </a:r>
            <a:r>
              <a:rPr lang="es-ES" dirty="0">
                <a:latin typeface="Arial" panose="020B0604020202020204" pitchFamily="34" charset="0"/>
                <a:ea typeface="Times New Roman" panose="02020603050405020304" pitchFamily="18" charset="0"/>
              </a:rPr>
              <a:t>(0, 20);</a:t>
            </a:r>
          </a:p>
        </p:txBody>
      </p:sp>
      <p:pic>
        <p:nvPicPr>
          <p:cNvPr id="10" name="Imagen 9"/>
          <p:cNvPicPr>
            <a:picLocks noChangeAspect="1"/>
          </p:cNvPicPr>
          <p:nvPr/>
        </p:nvPicPr>
        <p:blipFill>
          <a:blip r:embed="rId2"/>
          <a:stretch>
            <a:fillRect/>
          </a:stretch>
        </p:blipFill>
        <p:spPr>
          <a:xfrm>
            <a:off x="2801094" y="2717822"/>
            <a:ext cx="3857625" cy="561975"/>
          </a:xfrm>
          <a:prstGeom prst="rect">
            <a:avLst/>
          </a:prstGeom>
        </p:spPr>
      </p:pic>
    </p:spTree>
    <p:extLst>
      <p:ext uri="{BB962C8B-B14F-4D97-AF65-F5344CB8AC3E}">
        <p14:creationId xmlns:p14="http://schemas.microsoft.com/office/powerpoint/2010/main" val="127073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424830" y="1211765"/>
            <a:ext cx="3806825" cy="1569660"/>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Este método no obstante no garantiza la precisión del tiempo de suspensión ya que depende de la carga de nuestro sistema y de como el </a:t>
            </a:r>
            <a:r>
              <a:rPr lang="es-ES" b="1" dirty="0" err="1">
                <a:latin typeface="Arial" panose="020B0604020202020204" pitchFamily="34" charset="0"/>
                <a:ea typeface="Times New Roman" panose="02020603050405020304" pitchFamily="18" charset="0"/>
              </a:rPr>
              <a:t>Scheduler</a:t>
            </a:r>
            <a:r>
              <a:rPr lang="es-ES" dirty="0">
                <a:latin typeface="Arial" panose="020B0604020202020204" pitchFamily="34" charset="0"/>
                <a:ea typeface="Times New Roman" panose="02020603050405020304" pitchFamily="18" charset="0"/>
              </a:rPr>
              <a:t> va dando paso a nuestros procesos, de modo que es posible que nuestro proceso despierte ya de la llamada al método </a:t>
            </a:r>
            <a:r>
              <a:rPr lang="es-ES" b="1"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y pase a la lista de procesos preparados para entrar en ejecución, pero hasta que el </a:t>
            </a:r>
            <a:r>
              <a:rPr lang="es-ES" dirty="0" err="1">
                <a:latin typeface="Arial" panose="020B0604020202020204" pitchFamily="34" charset="0"/>
                <a:ea typeface="Times New Roman" panose="02020603050405020304" pitchFamily="18" charset="0"/>
              </a:rPr>
              <a:t>Scheduler</a:t>
            </a:r>
            <a:r>
              <a:rPr lang="es-ES" dirty="0">
                <a:latin typeface="Arial" panose="020B0604020202020204" pitchFamily="34" charset="0"/>
                <a:ea typeface="Times New Roman" panose="02020603050405020304" pitchFamily="18" charset="0"/>
              </a:rPr>
              <a:t> no de paso al proceso para que se ejecute no tomará control del procesador y seguirá su ejecución.</a:t>
            </a:r>
          </a:p>
        </p:txBody>
      </p:sp>
      <p:pic>
        <p:nvPicPr>
          <p:cNvPr id="6" name="Imagen 5"/>
          <p:cNvPicPr>
            <a:picLocks noChangeAspect="1"/>
          </p:cNvPicPr>
          <p:nvPr/>
        </p:nvPicPr>
        <p:blipFill>
          <a:blip r:embed="rId2"/>
          <a:stretch>
            <a:fillRect/>
          </a:stretch>
        </p:blipFill>
        <p:spPr>
          <a:xfrm>
            <a:off x="4889326" y="1062211"/>
            <a:ext cx="2143125" cy="2143125"/>
          </a:xfrm>
          <a:prstGeom prst="rect">
            <a:avLst/>
          </a:prstGeom>
        </p:spPr>
      </p:pic>
    </p:spTree>
    <p:extLst>
      <p:ext uri="{BB962C8B-B14F-4D97-AF65-F5344CB8AC3E}">
        <p14:creationId xmlns:p14="http://schemas.microsoft.com/office/powerpoint/2010/main" val="2312613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52822" y="1001376"/>
            <a:ext cx="3806825" cy="1183337"/>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Este tipo de instrucciones se utilizan cuando necesitamos suspender a uno de nuestros procesos durante un tiempo determinado porque estamos realizando algún tipo de operación de entrada salida o de recalculo de posiciones dentro de una pantalla tanto así tiempo para que otros procesos puedan realizar sus operaciones en paralelo. </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342" y="896857"/>
            <a:ext cx="2088232" cy="2785702"/>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2096917766"/>
              </p:ext>
            </p:extLst>
          </p:nvPr>
        </p:nvGraphicFramePr>
        <p:xfrm>
          <a:off x="345557" y="2400661"/>
          <a:ext cx="4610100" cy="1366559"/>
        </p:xfrm>
        <a:graphic>
          <a:graphicData uri="http://schemas.openxmlformats.org/drawingml/2006/table">
            <a:tbl>
              <a:tblPr firstRow="1" firstCol="1" lastRow="1" lastCol="1" bandRow="1" bandCol="1">
                <a:tableStyleId>{5C22544A-7EE6-4342-B048-85BDC9FD1C3A}</a:tableStyleId>
              </a:tblPr>
              <a:tblGrid>
                <a:gridCol w="957887">
                  <a:extLst>
                    <a:ext uri="{9D8B030D-6E8A-4147-A177-3AD203B41FA5}">
                      <a16:colId xmlns:a16="http://schemas.microsoft.com/office/drawing/2014/main" val="2943163262"/>
                    </a:ext>
                  </a:extLst>
                </a:gridCol>
                <a:gridCol w="3652213">
                  <a:extLst>
                    <a:ext uri="{9D8B030D-6E8A-4147-A177-3AD203B41FA5}">
                      <a16:colId xmlns:a16="http://schemas.microsoft.com/office/drawing/2014/main" val="4242370374"/>
                    </a:ext>
                  </a:extLst>
                </a:gridCol>
              </a:tblGrid>
              <a:tr h="1366559">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marL="71755" marR="71755" algn="just">
                        <a:lnSpc>
                          <a:spcPct val="120000"/>
                        </a:lnSpc>
                        <a:spcBef>
                          <a:spcPts val="800"/>
                        </a:spcBef>
                        <a:spcAft>
                          <a:spcPts val="800"/>
                        </a:spcAft>
                      </a:pPr>
                      <a:r>
                        <a:rPr lang="es-ES" sz="900" dirty="0">
                          <a:effectLst/>
                        </a:rPr>
                        <a:t>Aun así no es lo ideal utilizar el método </a:t>
                      </a:r>
                      <a:r>
                        <a:rPr lang="es-ES" sz="900" dirty="0" err="1">
                          <a:effectLst/>
                        </a:rPr>
                        <a:t>sleep</a:t>
                      </a:r>
                      <a:r>
                        <a:rPr lang="es-ES" sz="900" dirty="0">
                          <a:effectLst/>
                        </a:rPr>
                        <a:t> para suspender a un proceso que está a la espera de qué otros procesos realizan unas operaciones como ya veremos posteriormente tenemos otros métodos de la clase </a:t>
                      </a:r>
                      <a:r>
                        <a:rPr lang="es-ES" sz="900" dirty="0" err="1">
                          <a:effectLst/>
                        </a:rPr>
                        <a:t>Thread</a:t>
                      </a:r>
                      <a:r>
                        <a:rPr lang="es-ES" sz="900" dirty="0">
                          <a:effectLst/>
                        </a:rPr>
                        <a:t> que suspenden al proceso no un tiempo determinado, sino dejándolo suspendido indefinidamente a la espera de que suceda un evento.</a:t>
                      </a:r>
                    </a:p>
                  </a:txBody>
                  <a:tcPr marL="68580" marR="68580" marT="0" marB="0" anchor="ctr"/>
                </a:tc>
                <a:extLst>
                  <a:ext uri="{0D108BD9-81ED-4DB2-BD59-A6C34878D82A}">
                    <a16:rowId xmlns:a16="http://schemas.microsoft.com/office/drawing/2014/main" val="2401794252"/>
                  </a:ext>
                </a:extLst>
              </a:tr>
            </a:tbl>
          </a:graphicData>
        </a:graphic>
      </p:graphicFrame>
      <p:pic>
        <p:nvPicPr>
          <p:cNvPr id="13313" name="Imagen 4" descr="Aten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62" y="2411637"/>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411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280814" y="1134219"/>
            <a:ext cx="3806825" cy="1922001"/>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Como veremos posteriormente, en el punto de interrupciones, este tiempo en el que el proceso está suspendido puede ser inferior al especificado si durante su suspensión recibe una interrupción. En ese caso nuestro hilo de ejecución que estaba suspendido puede capturar la interrupción lanzando la excepción </a:t>
            </a:r>
            <a:r>
              <a:rPr lang="es-ES" dirty="0" err="1">
                <a:latin typeface="Arial" panose="020B0604020202020204" pitchFamily="34" charset="0"/>
                <a:ea typeface="Times New Roman" panose="02020603050405020304" pitchFamily="18" charset="0"/>
              </a:rPr>
              <a:t>InterruptedException</a:t>
            </a:r>
            <a:r>
              <a:rPr lang="es-ES" dirty="0">
                <a:latin typeface="Arial" panose="020B0604020202020204" pitchFamily="34" charset="0"/>
                <a:ea typeface="Times New Roman" panose="02020603050405020304" pitchFamily="18" charset="0"/>
              </a:rPr>
              <a:t> qué disparar al manejador de excepciones y podrá capturar el número de interrupción que le ha despertado mientras estaba suspendido para poder así ejecutar las acciones correspondientes a la interrupción recibida.</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286" y="1156377"/>
            <a:ext cx="2963008" cy="1977059"/>
          </a:xfrm>
          <a:prstGeom prst="rect">
            <a:avLst/>
          </a:prstGeom>
        </p:spPr>
      </p:pic>
    </p:spTree>
    <p:extLst>
      <p:ext uri="{BB962C8B-B14F-4D97-AF65-F5344CB8AC3E}">
        <p14:creationId xmlns:p14="http://schemas.microsoft.com/office/powerpoint/2010/main" val="2509152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86755" y="1144239"/>
            <a:ext cx="2151440" cy="2308324"/>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el siguiente ejemplo vamos a programar una clase hilo de ejecución, basándonos en la implementación de la interfaz </a:t>
            </a:r>
            <a:r>
              <a:rPr lang="es-ES" dirty="0" err="1">
                <a:latin typeface="Arial" panose="020B0604020202020204" pitchFamily="34" charset="0"/>
                <a:ea typeface="Times New Roman" panose="02020603050405020304" pitchFamily="18" charset="0"/>
              </a:rPr>
              <a:t>Runnable</a:t>
            </a:r>
            <a:r>
              <a:rPr lang="es-ES" dirty="0">
                <a:latin typeface="Arial" panose="020B0604020202020204" pitchFamily="34" charset="0"/>
                <a:ea typeface="Times New Roman" panose="02020603050405020304" pitchFamily="18" charset="0"/>
              </a:rPr>
              <a:t>, que en su constructor reciba un mensaje dado y lo escriba por pantalla una serie de veces. En concreto en nuestro ejemplo lo escribiremos 10 veces por pantalla con un intervalo de 100 milisegundos entre una escritura y otra. </a:t>
            </a:r>
          </a:p>
        </p:txBody>
      </p:sp>
      <p:sp>
        <p:nvSpPr>
          <p:cNvPr id="7" name="Rectángulo 6"/>
          <p:cNvSpPr/>
          <p:nvPr/>
        </p:nvSpPr>
        <p:spPr>
          <a:xfrm>
            <a:off x="223639" y="754565"/>
            <a:ext cx="1617647"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a:t>
            </a:r>
            <a:r>
              <a:rPr lang="es-ES" b="1" dirty="0" err="1">
                <a:solidFill>
                  <a:srgbClr val="04703C"/>
                </a:solidFill>
                <a:latin typeface="Arial" panose="020B0604020202020204" pitchFamily="34" charset="0"/>
                <a:ea typeface="Times New Roman" panose="02020603050405020304" pitchFamily="18" charset="0"/>
              </a:rPr>
              <a:t>Multihilo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8433" name="Imagen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456" y="474238"/>
            <a:ext cx="4905530" cy="361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989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223639" y="1340385"/>
            <a:ext cx="2642331" cy="1200329"/>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Vemos cómo en anteriores ocasiones nos aparece información sobre el </a:t>
            </a:r>
            <a:r>
              <a:rPr lang="es-ES" dirty="0" err="1">
                <a:latin typeface="Arial" panose="020B0604020202020204" pitchFamily="34" charset="0"/>
                <a:ea typeface="Times New Roman" panose="02020603050405020304" pitchFamily="18" charset="0"/>
              </a:rPr>
              <a:t>Override</a:t>
            </a:r>
            <a:r>
              <a:rPr lang="es-ES" dirty="0">
                <a:latin typeface="Arial" panose="020B0604020202020204" pitchFamily="34" charset="0"/>
                <a:ea typeface="Times New Roman" panose="02020603050405020304" pitchFamily="18" charset="0"/>
              </a:rPr>
              <a:t> que estamos haciendo del método run, y además podemos ver un </a:t>
            </a:r>
            <a:r>
              <a:rPr lang="es-ES" dirty="0" err="1">
                <a:latin typeface="Arial" panose="020B0604020202020204" pitchFamily="34" charset="0"/>
                <a:ea typeface="Times New Roman" panose="02020603050405020304" pitchFamily="18" charset="0"/>
              </a:rPr>
              <a:t>warning</a:t>
            </a:r>
            <a:r>
              <a:rPr lang="es-ES" dirty="0">
                <a:latin typeface="Arial" panose="020B0604020202020204" pitchFamily="34" charset="0"/>
                <a:ea typeface="Times New Roman" panose="02020603050405020304" pitchFamily="18" charset="0"/>
              </a:rPr>
              <a:t> en el punto en el que estamos invocando al método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a:t>
            </a:r>
          </a:p>
        </p:txBody>
      </p:sp>
      <p:sp>
        <p:nvSpPr>
          <p:cNvPr id="7" name="Rectángulo 6"/>
          <p:cNvSpPr/>
          <p:nvPr/>
        </p:nvSpPr>
        <p:spPr>
          <a:xfrm>
            <a:off x="223639" y="754565"/>
            <a:ext cx="1617647"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a:t>
            </a:r>
            <a:r>
              <a:rPr lang="es-ES" b="1" dirty="0" err="1">
                <a:solidFill>
                  <a:srgbClr val="04703C"/>
                </a:solidFill>
                <a:latin typeface="Arial" panose="020B0604020202020204" pitchFamily="34" charset="0"/>
                <a:ea typeface="Times New Roman" panose="02020603050405020304" pitchFamily="18" charset="0"/>
              </a:rPr>
              <a:t>Multihilo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2" name="Imagen 11"/>
          <p:cNvPicPr/>
          <p:nvPr/>
        </p:nvPicPr>
        <p:blipFill>
          <a:blip r:embed="rId2">
            <a:extLst>
              <a:ext uri="{28A0092B-C50C-407E-A947-70E740481C1C}">
                <a14:useLocalDpi xmlns:a14="http://schemas.microsoft.com/office/drawing/2010/main" val="0"/>
              </a:ext>
            </a:extLst>
          </a:blip>
          <a:stretch>
            <a:fillRect/>
          </a:stretch>
        </p:blipFill>
        <p:spPr>
          <a:xfrm>
            <a:off x="3180916" y="1211765"/>
            <a:ext cx="3743325" cy="2076450"/>
          </a:xfrm>
          <a:prstGeom prst="rect">
            <a:avLst/>
          </a:prstGeom>
        </p:spPr>
      </p:pic>
    </p:spTree>
    <p:extLst>
      <p:ext uri="{BB962C8B-B14F-4D97-AF65-F5344CB8AC3E}">
        <p14:creationId xmlns:p14="http://schemas.microsoft.com/office/powerpoint/2010/main" val="4070068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223639" y="1340385"/>
            <a:ext cx="4828940" cy="830997"/>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También podemos ver que existe un </a:t>
            </a:r>
            <a:r>
              <a:rPr lang="es-ES" dirty="0" err="1">
                <a:latin typeface="Arial" panose="020B0604020202020204" pitchFamily="34" charset="0"/>
                <a:ea typeface="Times New Roman" panose="02020603050405020304" pitchFamily="18" charset="0"/>
              </a:rPr>
              <a:t>warning</a:t>
            </a:r>
            <a:r>
              <a:rPr lang="es-ES" dirty="0">
                <a:latin typeface="Arial" panose="020B0604020202020204" pitchFamily="34" charset="0"/>
                <a:ea typeface="Times New Roman" panose="02020603050405020304" pitchFamily="18" charset="0"/>
              </a:rPr>
              <a:t> en nuestro don justo en el punto en que llamamos al método </a:t>
            </a:r>
            <a:r>
              <a:rPr lang="es-ES" dirty="0" err="1">
                <a:latin typeface="Arial" panose="020B0604020202020204" pitchFamily="34" charset="0"/>
                <a:ea typeface="Times New Roman" panose="02020603050405020304" pitchFamily="18" charset="0"/>
              </a:rPr>
              <a:t>sleep</a:t>
            </a:r>
            <a:r>
              <a:rPr lang="es-ES">
                <a:latin typeface="Arial" panose="020B0604020202020204" pitchFamily="34" charset="0"/>
                <a:ea typeface="Times New Roman" panose="02020603050405020304" pitchFamily="18" charset="0"/>
              </a:rPr>
              <a:t>() </a:t>
            </a:r>
            <a:r>
              <a:rPr lang="es-ES" dirty="0">
                <a:latin typeface="Arial" panose="020B0604020202020204" pitchFamily="34" charset="0"/>
                <a:ea typeface="Times New Roman" panose="02020603050405020304" pitchFamily="18" charset="0"/>
              </a:rPr>
              <a:t>ya que hemos encerrado esta invocación al método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dentro de una estructura para capturar las posibles interrupciones que nos lleguen mientras se está ejecutando.</a:t>
            </a:r>
          </a:p>
        </p:txBody>
      </p:sp>
      <p:sp>
        <p:nvSpPr>
          <p:cNvPr id="7" name="Rectángulo 6"/>
          <p:cNvSpPr/>
          <p:nvPr/>
        </p:nvSpPr>
        <p:spPr>
          <a:xfrm>
            <a:off x="223639" y="754565"/>
            <a:ext cx="1617647"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a:t>
            </a:r>
            <a:r>
              <a:rPr lang="es-ES" b="1" dirty="0" err="1">
                <a:solidFill>
                  <a:srgbClr val="04703C"/>
                </a:solidFill>
                <a:latin typeface="Arial" panose="020B0604020202020204" pitchFamily="34" charset="0"/>
                <a:ea typeface="Times New Roman" panose="02020603050405020304" pitchFamily="18" charset="0"/>
              </a:rPr>
              <a:t>Multihilo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3" name="Imagen 12"/>
          <p:cNvPicPr/>
          <p:nvPr/>
        </p:nvPicPr>
        <p:blipFill>
          <a:blip r:embed="rId2">
            <a:extLst>
              <a:ext uri="{28A0092B-C50C-407E-A947-70E740481C1C}">
                <a14:useLocalDpi xmlns:a14="http://schemas.microsoft.com/office/drawing/2010/main" val="0"/>
              </a:ext>
            </a:extLst>
          </a:blip>
          <a:stretch>
            <a:fillRect/>
          </a:stretch>
        </p:blipFill>
        <p:spPr>
          <a:xfrm>
            <a:off x="2011916" y="2316649"/>
            <a:ext cx="5219700" cy="1648460"/>
          </a:xfrm>
          <a:prstGeom prst="rect">
            <a:avLst/>
          </a:prstGeom>
        </p:spPr>
      </p:pic>
    </p:spTree>
    <p:extLst>
      <p:ext uri="{BB962C8B-B14F-4D97-AF65-F5344CB8AC3E}">
        <p14:creationId xmlns:p14="http://schemas.microsoft.com/office/powerpoint/2010/main" val="607864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223639" y="1198721"/>
            <a:ext cx="2982333" cy="1754326"/>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Mirando un poco más en detalle esté </a:t>
            </a:r>
            <a:r>
              <a:rPr lang="es-ES" dirty="0" err="1">
                <a:latin typeface="Arial" panose="020B0604020202020204" pitchFamily="34" charset="0"/>
                <a:ea typeface="Times New Roman" panose="02020603050405020304" pitchFamily="18" charset="0"/>
              </a:rPr>
              <a:t>warning</a:t>
            </a:r>
            <a:r>
              <a:rPr lang="es-ES" dirty="0">
                <a:latin typeface="Arial" panose="020B0604020202020204" pitchFamily="34" charset="0"/>
                <a:ea typeface="Times New Roman" panose="02020603050405020304" pitchFamily="18" charset="0"/>
              </a:rPr>
              <a:t> podemos ver que no es preocupante, ya que nos está avisando sobre la invocación al método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dentro de un bucle que puede causarnos problemas de eficacia, pero precisamente está cumpliendo la labor que nosotros deseamos, y qué es suspender al método entre una escritura por pantalla y la siguiente.</a:t>
            </a:r>
          </a:p>
        </p:txBody>
      </p:sp>
      <p:sp>
        <p:nvSpPr>
          <p:cNvPr id="7" name="Rectángulo 6"/>
          <p:cNvSpPr/>
          <p:nvPr/>
        </p:nvSpPr>
        <p:spPr>
          <a:xfrm>
            <a:off x="223639" y="754565"/>
            <a:ext cx="1617647"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a:t>
            </a:r>
            <a:r>
              <a:rPr lang="es-ES" b="1" dirty="0" err="1">
                <a:solidFill>
                  <a:srgbClr val="04703C"/>
                </a:solidFill>
                <a:latin typeface="Arial" panose="020B0604020202020204" pitchFamily="34" charset="0"/>
                <a:ea typeface="Times New Roman" panose="02020603050405020304" pitchFamily="18" charset="0"/>
              </a:rPr>
              <a:t>Multihilo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2" name="Imagen 11"/>
          <p:cNvPicPr/>
          <p:nvPr/>
        </p:nvPicPr>
        <p:blipFill>
          <a:blip r:embed="rId2">
            <a:extLst>
              <a:ext uri="{28A0092B-C50C-407E-A947-70E740481C1C}">
                <a14:useLocalDpi xmlns:a14="http://schemas.microsoft.com/office/drawing/2010/main" val="0"/>
              </a:ext>
            </a:extLst>
          </a:blip>
          <a:stretch>
            <a:fillRect/>
          </a:stretch>
        </p:blipFill>
        <p:spPr>
          <a:xfrm>
            <a:off x="3575580" y="738073"/>
            <a:ext cx="3995564" cy="3245601"/>
          </a:xfrm>
          <a:prstGeom prst="rect">
            <a:avLst/>
          </a:prstGeom>
        </p:spPr>
      </p:pic>
    </p:spTree>
    <p:extLst>
      <p:ext uri="{BB962C8B-B14F-4D97-AF65-F5344CB8AC3E}">
        <p14:creationId xmlns:p14="http://schemas.microsoft.com/office/powerpoint/2010/main" val="418455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223639" y="1198721"/>
            <a:ext cx="2361431" cy="1938992"/>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Lo interesante viene ahora en el programa principal ya que vamos a implementar tres hilos de ejecución simultáneos y los vamos a poner en ejecución a los tres a la vez. Cada uno de estos hilos lo crearemos con un mensaje distinto que pasaremos a su constructor. El primer hilo imprimir por pantalla "soy A", el segundo "soy B" y el tercero "soy C". </a:t>
            </a:r>
          </a:p>
        </p:txBody>
      </p:sp>
      <p:sp>
        <p:nvSpPr>
          <p:cNvPr id="7" name="Rectángulo 6"/>
          <p:cNvSpPr/>
          <p:nvPr/>
        </p:nvSpPr>
        <p:spPr>
          <a:xfrm>
            <a:off x="223639" y="754565"/>
            <a:ext cx="1617647"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a:t>
            </a:r>
            <a:r>
              <a:rPr lang="es-ES" b="1" dirty="0" err="1">
                <a:solidFill>
                  <a:srgbClr val="04703C"/>
                </a:solidFill>
                <a:latin typeface="Arial" panose="020B0604020202020204" pitchFamily="34" charset="0"/>
                <a:ea typeface="Times New Roman" panose="02020603050405020304" pitchFamily="18" charset="0"/>
              </a:rPr>
              <a:t>Multihilo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3" name="Imagen 12"/>
          <p:cNvPicPr/>
          <p:nvPr/>
        </p:nvPicPr>
        <p:blipFill>
          <a:blip r:embed="rId2">
            <a:extLst>
              <a:ext uri="{28A0092B-C50C-407E-A947-70E740481C1C}">
                <a14:useLocalDpi xmlns:a14="http://schemas.microsoft.com/office/drawing/2010/main" val="0"/>
              </a:ext>
            </a:extLst>
          </a:blip>
          <a:stretch>
            <a:fillRect/>
          </a:stretch>
        </p:blipFill>
        <p:spPr>
          <a:xfrm>
            <a:off x="3005219" y="670575"/>
            <a:ext cx="4461123" cy="3198004"/>
          </a:xfrm>
          <a:prstGeom prst="rect">
            <a:avLst/>
          </a:prstGeom>
        </p:spPr>
      </p:pic>
    </p:spTree>
    <p:extLst>
      <p:ext uri="{BB962C8B-B14F-4D97-AF65-F5344CB8AC3E}">
        <p14:creationId xmlns:p14="http://schemas.microsoft.com/office/powerpoint/2010/main" val="2435859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164858" y="1031564"/>
            <a:ext cx="6524668" cy="1220847"/>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Vemos además que el propio programa principal al terminar de crear los hilos y ponerlos en ejecución imprime su propio mensaje de finalización. Este detalle es también muy interesante porque cuando ejecutemos nuestro proyecto veremos cómo los tres hilos de ejecución empezarán a competir entre sí lanzando sus mensajes por pantalla, pero también el programa principal lanzará a su vez su propio mensaje por pantalla. </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El resultado lo vamos a pasar a analizar ya mismo en detalle.</a:t>
            </a:r>
          </a:p>
        </p:txBody>
      </p:sp>
      <p:sp>
        <p:nvSpPr>
          <p:cNvPr id="7" name="Rectángulo 6"/>
          <p:cNvSpPr/>
          <p:nvPr/>
        </p:nvSpPr>
        <p:spPr>
          <a:xfrm>
            <a:off x="223639" y="754565"/>
            <a:ext cx="1617647"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a:t>
            </a:r>
            <a:r>
              <a:rPr lang="es-ES" b="1" dirty="0" err="1">
                <a:solidFill>
                  <a:srgbClr val="04703C"/>
                </a:solidFill>
                <a:latin typeface="Arial" panose="020B0604020202020204" pitchFamily="34" charset="0"/>
                <a:ea typeface="Times New Roman" panose="02020603050405020304" pitchFamily="18" charset="0"/>
              </a:rPr>
              <a:t>Multihilo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2297038" y="2358354"/>
            <a:ext cx="4639326" cy="1724651"/>
          </a:xfrm>
          <a:prstGeom prst="rect">
            <a:avLst/>
          </a:prstGeom>
          <a:noFill/>
          <a:ln>
            <a:noFill/>
          </a:ln>
        </p:spPr>
      </p:pic>
    </p:spTree>
    <p:extLst>
      <p:ext uri="{BB962C8B-B14F-4D97-AF65-F5344CB8AC3E}">
        <p14:creationId xmlns:p14="http://schemas.microsoft.com/office/powerpoint/2010/main" val="315920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5097" y="630163"/>
            <a:ext cx="4032448" cy="253083"/>
          </a:xfrm>
          <a:prstGeom prst="rect">
            <a:avLst/>
          </a:prstGeom>
        </p:spPr>
        <p:txBody>
          <a:bodyPr wrap="square">
            <a:spAutoFit/>
          </a:bodyPr>
          <a:lstStyle/>
          <a:p>
            <a:pPr algn="just">
              <a:lnSpc>
                <a:spcPct val="114000"/>
              </a:lnSpc>
              <a:spcAft>
                <a:spcPts val="600"/>
              </a:spcAft>
            </a:pPr>
            <a:r>
              <a:rPr lang="es-ES" dirty="0">
                <a:latin typeface="Ubuntu" pitchFamily="34" charset="0"/>
              </a:rPr>
              <a:t>		</a:t>
            </a:r>
          </a:p>
        </p:txBody>
      </p:sp>
      <p:sp>
        <p:nvSpPr>
          <p:cNvPr id="7" name="CuadroTexto 6">
            <a:extLst>
              <a:ext uri="{FF2B5EF4-FFF2-40B4-BE49-F238E27FC236}">
                <a16:creationId xmlns:a16="http://schemas.microsoft.com/office/drawing/2014/main" id="{2777854A-8F01-4117-A17E-D7AC1BBEC931}"/>
              </a:ext>
            </a:extLst>
          </p:cNvPr>
          <p:cNvSpPr txBox="1"/>
          <p:nvPr/>
        </p:nvSpPr>
        <p:spPr>
          <a:xfrm>
            <a:off x="4508632" y="3294459"/>
            <a:ext cx="2900974" cy="55399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dirty="0"/>
              <a:t>Zona de memoria en la que hay datos sensibles y en la que </a:t>
            </a:r>
            <a:r>
              <a:rPr lang="es-ES" b="1" dirty="0"/>
              <a:t>deberé garantizar acceso a un único proceso simultáneamente.  </a:t>
            </a:r>
            <a:r>
              <a:rPr lang="es-ES" dirty="0"/>
              <a:t> </a:t>
            </a:r>
          </a:p>
        </p:txBody>
      </p:sp>
      <p:cxnSp>
        <p:nvCxnSpPr>
          <p:cNvPr id="9" name="Conector recto de flecha 8">
            <a:extLst>
              <a:ext uri="{FF2B5EF4-FFF2-40B4-BE49-F238E27FC236}">
                <a16:creationId xmlns:a16="http://schemas.microsoft.com/office/drawing/2014/main" id="{0A5F4DFE-08D1-4523-B783-8EC37BE5BEBE}"/>
              </a:ext>
            </a:extLst>
          </p:cNvPr>
          <p:cNvCxnSpPr/>
          <p:nvPr/>
        </p:nvCxnSpPr>
        <p:spPr>
          <a:xfrm>
            <a:off x="3089126" y="1710283"/>
            <a:ext cx="1440160" cy="1728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1293" y="1192122"/>
            <a:ext cx="2635997" cy="1757331"/>
          </a:xfrm>
          <a:prstGeom prst="rect">
            <a:avLst/>
          </a:prstGeom>
        </p:spPr>
      </p:pic>
      <p:sp>
        <p:nvSpPr>
          <p:cNvPr id="2" name="Rectángulo 1"/>
          <p:cNvSpPr/>
          <p:nvPr/>
        </p:nvSpPr>
        <p:spPr>
          <a:xfrm>
            <a:off x="392343" y="1332820"/>
            <a:ext cx="3806825" cy="1323439"/>
          </a:xfrm>
          <a:prstGeom prst="rect">
            <a:avLst/>
          </a:prstGeom>
        </p:spPr>
        <p:txBody>
          <a:bodyPr>
            <a:spAutoFit/>
          </a:bodyPr>
          <a:lstStyle/>
          <a:p>
            <a:pPr algn="just"/>
            <a:r>
              <a:rPr lang="es-ES" dirty="0"/>
              <a:t>	Veremos también en esta unidad como si no implementamos esas </a:t>
            </a:r>
            <a:r>
              <a:rPr lang="es-ES" b="1" dirty="0"/>
              <a:t>zonas de exclusión mutua </a:t>
            </a:r>
            <a:r>
              <a:rPr lang="es-ES" dirty="0"/>
              <a:t>habrá enormes problemas en el acceso concurrente a datos por parte de los hilos que se ejecutan de manera simultánea, para posteriormente implementar mediante semáforos una solución sencilla de acceso a datos compartidos. Veremos además las bibliotecas de funciones de las que Java dispone para implementar todas estas tareas.</a:t>
            </a:r>
          </a:p>
        </p:txBody>
      </p:sp>
    </p:spTree>
    <p:extLst>
      <p:ext uri="{BB962C8B-B14F-4D97-AF65-F5344CB8AC3E}">
        <p14:creationId xmlns:p14="http://schemas.microsoft.com/office/powerpoint/2010/main" val="344230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67450" y="1295971"/>
            <a:ext cx="3297740" cy="1569660"/>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La siguiente captura de pantalla es simplemente una ejecución del código anterior. La forma en que se ejecutan de </a:t>
            </a:r>
            <a:r>
              <a:rPr lang="es-ES" b="1" dirty="0">
                <a:latin typeface="Arial" panose="020B0604020202020204" pitchFamily="34" charset="0"/>
                <a:ea typeface="Times New Roman" panose="02020603050405020304" pitchFamily="18" charset="0"/>
              </a:rPr>
              <a:t>forma simultánea </a:t>
            </a:r>
            <a:r>
              <a:rPr lang="es-ES" dirty="0">
                <a:latin typeface="Arial" panose="020B0604020202020204" pitchFamily="34" charset="0"/>
                <a:ea typeface="Times New Roman" panose="02020603050405020304" pitchFamily="18" charset="0"/>
              </a:rPr>
              <a:t>los cuatro hilos (los tres hilos de ejecución y el programa principal) es </a:t>
            </a:r>
            <a:r>
              <a:rPr lang="es-ES" dirty="0">
                <a:solidFill>
                  <a:srgbClr val="FF0000"/>
                </a:solidFill>
                <a:latin typeface="Arial" panose="020B0604020202020204" pitchFamily="34" charset="0"/>
                <a:ea typeface="Times New Roman" panose="02020603050405020304" pitchFamily="18" charset="0"/>
              </a:rPr>
              <a:t>impredecible</a:t>
            </a:r>
            <a:r>
              <a:rPr lang="es-ES" dirty="0">
                <a:latin typeface="Arial" panose="020B0604020202020204" pitchFamily="34" charset="0"/>
                <a:ea typeface="Times New Roman" panose="02020603050405020304" pitchFamily="18" charset="0"/>
              </a:rPr>
              <a:t> tal y como los hemos programado, ya es que la entrada a ejecución de cada uno de ellos depende de la carga de sistema y de las decisiones del </a:t>
            </a:r>
            <a:r>
              <a:rPr lang="es-ES" b="1" i="1" dirty="0" err="1">
                <a:highlight>
                  <a:srgbClr val="FFFF00"/>
                </a:highlight>
                <a:latin typeface="Arial" panose="020B0604020202020204" pitchFamily="34" charset="0"/>
                <a:ea typeface="Times New Roman" panose="02020603050405020304" pitchFamily="18" charset="0"/>
              </a:rPr>
              <a:t>Scheduler</a:t>
            </a:r>
            <a:r>
              <a:rPr lang="es-ES" dirty="0">
                <a:latin typeface="Arial" panose="020B0604020202020204" pitchFamily="34" charset="0"/>
                <a:ea typeface="Times New Roman" panose="02020603050405020304" pitchFamily="18" charset="0"/>
              </a:rPr>
              <a:t> del sistema operativo.</a:t>
            </a:r>
          </a:p>
        </p:txBody>
      </p:sp>
      <p:sp>
        <p:nvSpPr>
          <p:cNvPr id="7" name="Rectángulo 6"/>
          <p:cNvSpPr/>
          <p:nvPr/>
        </p:nvSpPr>
        <p:spPr>
          <a:xfrm>
            <a:off x="223639" y="754565"/>
            <a:ext cx="1734294"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Ejecución del código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3" name="Imagen 12"/>
          <p:cNvPicPr/>
          <p:nvPr/>
        </p:nvPicPr>
        <p:blipFill>
          <a:blip r:embed="rId2">
            <a:extLst>
              <a:ext uri="{28A0092B-C50C-407E-A947-70E740481C1C}">
                <a14:useLocalDpi xmlns:a14="http://schemas.microsoft.com/office/drawing/2010/main" val="0"/>
              </a:ext>
            </a:extLst>
          </a:blip>
          <a:stretch>
            <a:fillRect/>
          </a:stretch>
        </p:blipFill>
        <p:spPr>
          <a:xfrm>
            <a:off x="4745310" y="591192"/>
            <a:ext cx="1680394" cy="3399061"/>
          </a:xfrm>
          <a:prstGeom prst="rect">
            <a:avLst/>
          </a:prstGeom>
        </p:spPr>
      </p:pic>
    </p:spTree>
    <p:extLst>
      <p:ext uri="{BB962C8B-B14F-4D97-AF65-F5344CB8AC3E}">
        <p14:creationId xmlns:p14="http://schemas.microsoft.com/office/powerpoint/2010/main" val="572384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67450" y="1295971"/>
            <a:ext cx="3297740" cy="1922001"/>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De este modo y en esta ejecución podemos ver que el primero que escribe por pantalla es el programa principal. Esto parece lógico y puede pasar en un porcentaje muy alto de las afecciones, ya que es el programa principal el que tiene asignado el procesador en un principio y pude darle tiempo a crear los tres hilos y ponerlos en ejecución invocando a sus métodos </a:t>
            </a:r>
            <a:r>
              <a:rPr lang="es-ES" dirty="0" err="1">
                <a:latin typeface="Arial" panose="020B0604020202020204" pitchFamily="34" charset="0"/>
                <a:ea typeface="Times New Roman" panose="02020603050405020304" pitchFamily="18" charset="0"/>
              </a:rPr>
              <a:t>start</a:t>
            </a:r>
            <a:r>
              <a:rPr lang="es-ES" dirty="0">
                <a:latin typeface="Arial" panose="020B0604020202020204" pitchFamily="34" charset="0"/>
                <a:ea typeface="Times New Roman" panose="02020603050405020304" pitchFamily="18" charset="0"/>
              </a:rPr>
              <a:t>, escribiendo posteriormente su mensaje por pantalla todo en el mismo quantum de reloj, es decir sin que le expulse el </a:t>
            </a:r>
            <a:r>
              <a:rPr lang="es-ES" dirty="0" err="1">
                <a:latin typeface="Arial" panose="020B0604020202020204" pitchFamily="34" charset="0"/>
                <a:ea typeface="Times New Roman" panose="02020603050405020304" pitchFamily="18" charset="0"/>
              </a:rPr>
              <a:t>Scheduler</a:t>
            </a:r>
            <a:r>
              <a:rPr lang="es-ES" dirty="0">
                <a:latin typeface="Arial" panose="020B0604020202020204" pitchFamily="34" charset="0"/>
                <a:ea typeface="Times New Roman" panose="02020603050405020304" pitchFamily="18" charset="0"/>
              </a:rPr>
              <a:t> del procesador.</a:t>
            </a:r>
          </a:p>
        </p:txBody>
      </p:sp>
      <p:sp>
        <p:nvSpPr>
          <p:cNvPr id="7" name="Rectángulo 6"/>
          <p:cNvSpPr/>
          <p:nvPr/>
        </p:nvSpPr>
        <p:spPr>
          <a:xfrm>
            <a:off x="223639" y="754565"/>
            <a:ext cx="1734294"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Ejecución del código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4225606" y="1567670"/>
            <a:ext cx="2751952" cy="1222733"/>
          </a:xfrm>
          <a:prstGeom prst="rect">
            <a:avLst/>
          </a:prstGeom>
          <a:noFill/>
          <a:ln>
            <a:noFill/>
          </a:ln>
        </p:spPr>
      </p:pic>
    </p:spTree>
    <p:extLst>
      <p:ext uri="{BB962C8B-B14F-4D97-AF65-F5344CB8AC3E}">
        <p14:creationId xmlns:p14="http://schemas.microsoft.com/office/powerpoint/2010/main" val="3858082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67450" y="1295971"/>
            <a:ext cx="3297740" cy="2475999"/>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A partir de ahí los tres hilos de ejecución empiezan a escribir sus mensajes por pantalla y a aborto suspenderse durante 100 milisegundos entre un mensaje y el siguiente. podemos darnos cuenta que en esta ejecución el primero que toma el control del procesador es el primer y lo que hemos creado escribiendo por pantalla "soy A", pero el segundo y lo en tomar el control del procesador es el hilo tres que escribe "soy C" ido el hilo dos que había sido creado y lanzado ejecución anteriormente al hilo tres. Esto como hemos comentado antes es debido a las decisiones de elección del </a:t>
            </a:r>
            <a:r>
              <a:rPr lang="es-ES" dirty="0" err="1">
                <a:latin typeface="Arial" panose="020B0604020202020204" pitchFamily="34" charset="0"/>
                <a:ea typeface="Times New Roman" panose="02020603050405020304" pitchFamily="18" charset="0"/>
              </a:rPr>
              <a:t>Scheduler</a:t>
            </a:r>
            <a:r>
              <a:rPr lang="es-ES" dirty="0">
                <a:latin typeface="Arial" panose="020B0604020202020204" pitchFamily="34" charset="0"/>
                <a:ea typeface="Times New Roman" panose="02020603050405020304" pitchFamily="18" charset="0"/>
              </a:rPr>
              <a:t> del sistema operativo las cuales no son previsibles.</a:t>
            </a:r>
          </a:p>
        </p:txBody>
      </p:sp>
      <p:sp>
        <p:nvSpPr>
          <p:cNvPr id="7" name="Rectángulo 6"/>
          <p:cNvSpPr/>
          <p:nvPr/>
        </p:nvSpPr>
        <p:spPr>
          <a:xfrm>
            <a:off x="223639" y="754565"/>
            <a:ext cx="1734294"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Ejecución del código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3" name="Imagen 12"/>
          <p:cNvPicPr/>
          <p:nvPr/>
        </p:nvPicPr>
        <p:blipFill>
          <a:blip r:embed="rId2">
            <a:extLst>
              <a:ext uri="{28A0092B-C50C-407E-A947-70E740481C1C}">
                <a14:useLocalDpi xmlns:a14="http://schemas.microsoft.com/office/drawing/2010/main" val="0"/>
              </a:ext>
            </a:extLst>
          </a:blip>
          <a:srcRect/>
          <a:stretch>
            <a:fillRect/>
          </a:stretch>
        </p:blipFill>
        <p:spPr bwMode="auto">
          <a:xfrm>
            <a:off x="4242954" y="1675336"/>
            <a:ext cx="2765340" cy="1415975"/>
          </a:xfrm>
          <a:prstGeom prst="rect">
            <a:avLst/>
          </a:prstGeom>
          <a:noFill/>
          <a:ln>
            <a:noFill/>
          </a:ln>
        </p:spPr>
      </p:pic>
    </p:spTree>
    <p:extLst>
      <p:ext uri="{BB962C8B-B14F-4D97-AF65-F5344CB8AC3E}">
        <p14:creationId xmlns:p14="http://schemas.microsoft.com/office/powerpoint/2010/main" val="965352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09063" y="1026280"/>
            <a:ext cx="3297740" cy="2845331"/>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Se puede ver además que en la ejecución parece que el hilo 2 cuando accede al procesador le da tiempo a escribir dos veces "soy B", sin embargo, esto no es así, ya que entre una escritura y otra pasan 100 milisegundos, un tiempo que para el procesador es una auténtica eternidad y seguro que entre una escritura y otra han pasado a ejecución por el procesador multitud de otros procesos. Lo que ha sucedido en esta ejecución es que los tres hilos de ejecución han escrito su mensaje y se han puesto en modo suspensión durante sus 100 milisegundos y han despertado aproximadamente a la vez poniéndose de nuevo en la fila de procesos preparados para ejecución y el </a:t>
            </a:r>
            <a:r>
              <a:rPr lang="es-ES" dirty="0" err="1">
                <a:latin typeface="Arial" panose="020B0604020202020204" pitchFamily="34" charset="0"/>
                <a:ea typeface="Times New Roman" panose="02020603050405020304" pitchFamily="18" charset="0"/>
              </a:rPr>
              <a:t>Scheduler</a:t>
            </a:r>
            <a:r>
              <a:rPr lang="es-ES" dirty="0">
                <a:latin typeface="Arial" panose="020B0604020202020204" pitchFamily="34" charset="0"/>
                <a:ea typeface="Times New Roman" panose="02020603050405020304" pitchFamily="18" charset="0"/>
              </a:rPr>
              <a:t> en esta ocasión ha elegido al proceso ve como primero de los tres para entrar a ejecutarse.</a:t>
            </a:r>
          </a:p>
        </p:txBody>
      </p:sp>
      <p:sp>
        <p:nvSpPr>
          <p:cNvPr id="7" name="Rectángulo 6"/>
          <p:cNvSpPr/>
          <p:nvPr/>
        </p:nvSpPr>
        <p:spPr>
          <a:xfrm>
            <a:off x="223639" y="754565"/>
            <a:ext cx="1734294"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Ejecución del código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4217095" y="1278417"/>
            <a:ext cx="2438400" cy="2229485"/>
          </a:xfrm>
          <a:prstGeom prst="rect">
            <a:avLst/>
          </a:prstGeom>
          <a:noFill/>
          <a:ln>
            <a:noFill/>
          </a:ln>
        </p:spPr>
      </p:pic>
    </p:spTree>
    <p:extLst>
      <p:ext uri="{BB962C8B-B14F-4D97-AF65-F5344CB8AC3E}">
        <p14:creationId xmlns:p14="http://schemas.microsoft.com/office/powerpoint/2010/main" val="2494231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52822" y="1271032"/>
            <a:ext cx="3297740" cy="1368003"/>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realidad, esto está sucediendo durante toda la ejecución, si nos fijamos estamos viendo las Escrituras por pantalla de los tres hilos de ejecución agrupadas ya que los tres duermen el mismo tiempo entre una escritura y otra y aunque ese tiempo no esté garantizado que sea exactamente el que quedan en suspensión, sí que es un tiempo muy aproximado.</a:t>
            </a:r>
          </a:p>
        </p:txBody>
      </p:sp>
      <p:sp>
        <p:nvSpPr>
          <p:cNvPr id="7" name="Rectángulo 6"/>
          <p:cNvSpPr/>
          <p:nvPr/>
        </p:nvSpPr>
        <p:spPr>
          <a:xfrm>
            <a:off x="223639" y="754565"/>
            <a:ext cx="1734294"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Ejecución del código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2" name="Imagen 11"/>
          <p:cNvPicPr/>
          <p:nvPr/>
        </p:nvPicPr>
        <p:blipFill>
          <a:blip r:embed="rId2">
            <a:extLst>
              <a:ext uri="{28A0092B-C50C-407E-A947-70E740481C1C}">
                <a14:useLocalDpi xmlns:a14="http://schemas.microsoft.com/office/drawing/2010/main" val="0"/>
              </a:ext>
            </a:extLst>
          </a:blip>
          <a:stretch>
            <a:fillRect/>
          </a:stretch>
        </p:blipFill>
        <p:spPr>
          <a:xfrm>
            <a:off x="4242954" y="573570"/>
            <a:ext cx="2086532" cy="3512977"/>
          </a:xfrm>
          <a:prstGeom prst="rect">
            <a:avLst/>
          </a:prstGeom>
        </p:spPr>
      </p:pic>
    </p:spTree>
    <p:extLst>
      <p:ext uri="{BB962C8B-B14F-4D97-AF65-F5344CB8AC3E}">
        <p14:creationId xmlns:p14="http://schemas.microsoft.com/office/powerpoint/2010/main" val="2894144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52822" y="1271032"/>
            <a:ext cx="3297740" cy="1552669"/>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Podemos darnos cuenta además que, en cada uno de estos grupos de escrituras por pantalla, el orden en que cada uno de estos tres hilos escribe tampoco es </a:t>
            </a:r>
            <a:r>
              <a:rPr lang="es-ES" b="1" dirty="0">
                <a:latin typeface="Arial" panose="020B0604020202020204" pitchFamily="34" charset="0"/>
                <a:ea typeface="Times New Roman" panose="02020603050405020304" pitchFamily="18" charset="0"/>
              </a:rPr>
              <a:t>determinista</a:t>
            </a:r>
            <a:r>
              <a:rPr lang="es-ES" dirty="0">
                <a:latin typeface="Arial" panose="020B0604020202020204" pitchFamily="34" charset="0"/>
                <a:ea typeface="Times New Roman" panose="02020603050405020304" pitchFamily="18" charset="0"/>
              </a:rPr>
              <a:t>, es decir, no podemos predecir cuál va a ser el orden de ejecución de cada uno de estos tres hilos ya que, como hemos visto anteriormente, esta decisión del orden de ejecución de los hilos depende del </a:t>
            </a:r>
            <a:r>
              <a:rPr lang="es-ES" b="1" i="1" dirty="0" err="1">
                <a:latin typeface="Arial" panose="020B0604020202020204" pitchFamily="34" charset="0"/>
                <a:ea typeface="Times New Roman" panose="02020603050405020304" pitchFamily="18" charset="0"/>
              </a:rPr>
              <a:t>Scheduler</a:t>
            </a:r>
            <a:r>
              <a:rPr lang="es-ES" dirty="0">
                <a:latin typeface="Arial" panose="020B0604020202020204" pitchFamily="34" charset="0"/>
                <a:ea typeface="Times New Roman" panose="02020603050405020304" pitchFamily="18" charset="0"/>
              </a:rPr>
              <a:t> del sistema operativo.</a:t>
            </a:r>
          </a:p>
        </p:txBody>
      </p:sp>
      <p:sp>
        <p:nvSpPr>
          <p:cNvPr id="7" name="Rectángulo 6"/>
          <p:cNvSpPr/>
          <p:nvPr/>
        </p:nvSpPr>
        <p:spPr>
          <a:xfrm>
            <a:off x="223639" y="754565"/>
            <a:ext cx="1734294" cy="276999"/>
          </a:xfrm>
          <a:prstGeom prst="rect">
            <a:avLst/>
          </a:prstGeom>
        </p:spPr>
        <p:txBody>
          <a:bodyPr wrap="squar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Ejecución del código</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3" name="Imagen 12"/>
          <p:cNvPicPr/>
          <p:nvPr/>
        </p:nvPicPr>
        <p:blipFill>
          <a:blip r:embed="rId2">
            <a:extLst>
              <a:ext uri="{28A0092B-C50C-407E-A947-70E740481C1C}">
                <a14:useLocalDpi xmlns:a14="http://schemas.microsoft.com/office/drawing/2010/main" val="0"/>
              </a:ext>
            </a:extLst>
          </a:blip>
          <a:srcRect/>
          <a:stretch>
            <a:fillRect/>
          </a:stretch>
        </p:blipFill>
        <p:spPr bwMode="auto">
          <a:xfrm>
            <a:off x="4132318" y="1134219"/>
            <a:ext cx="2505075" cy="2201545"/>
          </a:xfrm>
          <a:prstGeom prst="rect">
            <a:avLst/>
          </a:prstGeom>
          <a:noFill/>
          <a:ln>
            <a:noFill/>
          </a:ln>
        </p:spPr>
      </p:pic>
    </p:spTree>
    <p:extLst>
      <p:ext uri="{BB962C8B-B14F-4D97-AF65-F5344CB8AC3E}">
        <p14:creationId xmlns:p14="http://schemas.microsoft.com/office/powerpoint/2010/main" val="340592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2.1.	Suspensión de los hilos de ejecución: Pausas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199332307"/>
              </p:ext>
            </p:extLst>
          </p:nvPr>
        </p:nvGraphicFramePr>
        <p:xfrm>
          <a:off x="1504950" y="1212433"/>
          <a:ext cx="4629150" cy="2091985"/>
        </p:xfrm>
        <a:graphic>
          <a:graphicData uri="http://schemas.openxmlformats.org/drawingml/2006/table">
            <a:tbl>
              <a:tblPr firstRow="1" firstCol="1" lastRow="1" lastCol="1" bandRow="1" bandCol="1">
                <a:tableStyleId>{5C22544A-7EE6-4342-B048-85BDC9FD1C3A}</a:tableStyleId>
              </a:tblPr>
              <a:tblGrid>
                <a:gridCol w="957507">
                  <a:extLst>
                    <a:ext uri="{9D8B030D-6E8A-4147-A177-3AD203B41FA5}">
                      <a16:colId xmlns:a16="http://schemas.microsoft.com/office/drawing/2014/main" val="726875094"/>
                    </a:ext>
                  </a:extLst>
                </a:gridCol>
                <a:gridCol w="3671643">
                  <a:extLst>
                    <a:ext uri="{9D8B030D-6E8A-4147-A177-3AD203B41FA5}">
                      <a16:colId xmlns:a16="http://schemas.microsoft.com/office/drawing/2014/main" val="767186745"/>
                    </a:ext>
                  </a:extLst>
                </a:gridCol>
              </a:tblGrid>
              <a:tr h="2091985">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marL="71755" marR="71755" algn="just">
                        <a:lnSpc>
                          <a:spcPct val="120000"/>
                        </a:lnSpc>
                        <a:spcBef>
                          <a:spcPts val="800"/>
                        </a:spcBef>
                        <a:spcAft>
                          <a:spcPts val="800"/>
                        </a:spcAft>
                      </a:pPr>
                      <a:r>
                        <a:rPr lang="es-ES" sz="900" dirty="0">
                          <a:effectLst/>
                        </a:rPr>
                        <a:t>Tarea, implementa el código anterior y realiza cinco ejecuciones del mismo comparando y analizando resultados. </a:t>
                      </a:r>
                    </a:p>
                    <a:p>
                      <a:pPr marL="71755" marR="71755" algn="just">
                        <a:lnSpc>
                          <a:spcPct val="120000"/>
                        </a:lnSpc>
                        <a:spcBef>
                          <a:spcPts val="800"/>
                        </a:spcBef>
                        <a:spcAft>
                          <a:spcPts val="800"/>
                        </a:spcAft>
                      </a:pPr>
                      <a:r>
                        <a:rPr lang="es-ES" sz="900" dirty="0">
                          <a:effectLst/>
                        </a:rPr>
                        <a:t>Posteriormente, y si no lo has logrado ya, intenta ejecutar el sistema tantas veces como quieras hasta lograr que uno de los hilos sea capaz de escribir por pantalla antes que el programa principal. </a:t>
                      </a:r>
                    </a:p>
                    <a:p>
                      <a:pPr marL="71755" marR="71755" algn="just">
                        <a:lnSpc>
                          <a:spcPct val="120000"/>
                        </a:lnSpc>
                        <a:spcBef>
                          <a:spcPts val="800"/>
                        </a:spcBef>
                        <a:spcAft>
                          <a:spcPts val="800"/>
                        </a:spcAft>
                      </a:pPr>
                      <a:r>
                        <a:rPr lang="es-ES" sz="900" dirty="0">
                          <a:effectLst/>
                        </a:rPr>
                        <a:t>¿ Lo has logrado ? Intenta analizar el por qué sucede esto. </a:t>
                      </a:r>
                      <a:endParaRPr lang="es-ES" sz="900" dirty="0">
                        <a:solidFill>
                          <a:srgbClr val="28703C"/>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573989363"/>
                  </a:ext>
                </a:extLst>
              </a:tr>
            </a:tbl>
          </a:graphicData>
        </a:graphic>
      </p:graphicFrame>
      <p:pic>
        <p:nvPicPr>
          <p:cNvPr id="20481" name="Imagen 1" descr="A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157" y="1213035"/>
            <a:ext cx="723900" cy="79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30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436129" y="1312070"/>
            <a:ext cx="3806825" cy="2109616"/>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Las </a:t>
            </a:r>
            <a:r>
              <a:rPr lang="es-ES" b="1" dirty="0">
                <a:latin typeface="Arial" panose="020B0604020202020204" pitchFamily="34" charset="0"/>
                <a:ea typeface="Times New Roman" panose="02020603050405020304" pitchFamily="18" charset="0"/>
              </a:rPr>
              <a:t>interrupciones</a:t>
            </a:r>
            <a:r>
              <a:rPr lang="es-ES" dirty="0">
                <a:latin typeface="Arial" panose="020B0604020202020204" pitchFamily="34" charset="0"/>
                <a:ea typeface="Times New Roman" panose="02020603050405020304" pitchFamily="18" charset="0"/>
              </a:rPr>
              <a:t> históricamente son señales que los </a:t>
            </a:r>
            <a:r>
              <a:rPr lang="es-ES" dirty="0">
                <a:highlight>
                  <a:srgbClr val="FFFF00"/>
                </a:highlight>
                <a:latin typeface="Arial" panose="020B0604020202020204" pitchFamily="34" charset="0"/>
                <a:ea typeface="Times New Roman" panose="02020603050405020304" pitchFamily="18" charset="0"/>
              </a:rPr>
              <a:t>procesos del sistema operativo enviaban a los procesos de un usuario para indicarles que tienen que terminar una actividad o desarrollar otra indicada</a:t>
            </a:r>
            <a:r>
              <a:rPr lang="es-ES" dirty="0">
                <a:latin typeface="Arial" panose="020B0604020202020204" pitchFamily="34" charset="0"/>
                <a:ea typeface="Times New Roman" panose="02020603050405020304" pitchFamily="18" charset="0"/>
              </a:rPr>
              <a:t> por el número de interrupción. Dentro de estas señales que los procesos de sistema operativo enviaban a los procesos de usuario, estaban las señales fatales que ponían fin a la ejecución del proceso irremediablemente y no se podían capturar. Existían otras señales no fatales que los procesos podían capturar y dependiendo del número de señal que les había llegado eran capaces de ejecutar una u otra actividad.</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328" y="1350179"/>
            <a:ext cx="2552700" cy="1790700"/>
          </a:xfrm>
          <a:prstGeom prst="rect">
            <a:avLst/>
          </a:prstGeom>
        </p:spPr>
      </p:pic>
    </p:spTree>
    <p:extLst>
      <p:ext uri="{BB962C8B-B14F-4D97-AF65-F5344CB8AC3E}">
        <p14:creationId xmlns:p14="http://schemas.microsoft.com/office/powerpoint/2010/main" val="3156049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436129" y="1156987"/>
            <a:ext cx="3806825" cy="1183337"/>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El método </a:t>
            </a:r>
            <a:r>
              <a:rPr lang="es-ES" dirty="0" err="1">
                <a:latin typeface="Arial" panose="020B0604020202020204" pitchFamily="34" charset="0"/>
                <a:ea typeface="Times New Roman" panose="02020603050405020304" pitchFamily="18" charset="0"/>
              </a:rPr>
              <a:t>interrupt</a:t>
            </a:r>
            <a:r>
              <a:rPr lang="es-ES" dirty="0">
                <a:latin typeface="Arial" panose="020B0604020202020204" pitchFamily="34" charset="0"/>
                <a:ea typeface="Times New Roman" panose="02020603050405020304" pitchFamily="18" charset="0"/>
              </a:rPr>
              <a:t>() que aporta la clase </a:t>
            </a:r>
            <a:r>
              <a:rPr lang="es-ES" dirty="0" err="1">
                <a:latin typeface="Arial" panose="020B0604020202020204" pitchFamily="34" charset="0"/>
                <a:ea typeface="Times New Roman" panose="02020603050405020304" pitchFamily="18" charset="0"/>
              </a:rPr>
              <a:t>Thread</a:t>
            </a:r>
            <a:r>
              <a:rPr lang="es-ES" dirty="0">
                <a:latin typeface="Arial" panose="020B0604020202020204" pitchFamily="34" charset="0"/>
                <a:ea typeface="Times New Roman" panose="02020603050405020304" pitchFamily="18" charset="0"/>
              </a:rPr>
              <a:t> de Java, hereda de las señales de sistema operativo ese mismo comportamiento, una interrupción es una señal con la que indicamos a un hilo de ejecución que ha sucedido un evento por el que queremos que finalice o cambie su actividad actual por otra.</a:t>
            </a:r>
          </a:p>
        </p:txBody>
      </p:sp>
      <p:graphicFrame>
        <p:nvGraphicFramePr>
          <p:cNvPr id="6" name="Tabla 5"/>
          <p:cNvGraphicFramePr>
            <a:graphicFrameLocks noGrp="1"/>
          </p:cNvGraphicFramePr>
          <p:nvPr>
            <p:extLst>
              <p:ext uri="{D42A27DB-BD31-4B8C-83A1-F6EECF244321}">
                <p14:modId xmlns:p14="http://schemas.microsoft.com/office/powerpoint/2010/main" val="799480921"/>
              </p:ext>
            </p:extLst>
          </p:nvPr>
        </p:nvGraphicFramePr>
        <p:xfrm>
          <a:off x="2153022" y="2432657"/>
          <a:ext cx="4968552" cy="1130794"/>
        </p:xfrm>
        <a:graphic>
          <a:graphicData uri="http://schemas.openxmlformats.org/drawingml/2006/table">
            <a:tbl>
              <a:tblPr firstRow="1" firstCol="1" lastRow="1" lastCol="1" bandRow="1" bandCol="1">
                <a:tableStyleId>{5C22544A-7EE6-4342-B048-85BDC9FD1C3A}</a:tableStyleId>
              </a:tblPr>
              <a:tblGrid>
                <a:gridCol w="1027710">
                  <a:extLst>
                    <a:ext uri="{9D8B030D-6E8A-4147-A177-3AD203B41FA5}">
                      <a16:colId xmlns:a16="http://schemas.microsoft.com/office/drawing/2014/main" val="2198346811"/>
                    </a:ext>
                  </a:extLst>
                </a:gridCol>
                <a:gridCol w="3940842">
                  <a:extLst>
                    <a:ext uri="{9D8B030D-6E8A-4147-A177-3AD203B41FA5}">
                      <a16:colId xmlns:a16="http://schemas.microsoft.com/office/drawing/2014/main" val="3660928001"/>
                    </a:ext>
                  </a:extLst>
                </a:gridCol>
              </a:tblGrid>
              <a:tr h="1130794">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r>
                        <a:rPr lang="es-ES" sz="900" dirty="0">
                          <a:effectLst/>
                        </a:rPr>
                        <a:t>El método </a:t>
                      </a:r>
                      <a:r>
                        <a:rPr lang="es-ES" sz="900" dirty="0" err="1">
                          <a:effectLst/>
                        </a:rPr>
                        <a:t>interrupt</a:t>
                      </a:r>
                      <a:r>
                        <a:rPr lang="es-ES" sz="900" dirty="0">
                          <a:effectLst/>
                        </a:rPr>
                        <a:t>() de la clase </a:t>
                      </a:r>
                      <a:r>
                        <a:rPr lang="es-ES" sz="900" dirty="0" err="1">
                          <a:effectLst/>
                        </a:rPr>
                        <a:t>Thread</a:t>
                      </a:r>
                      <a:r>
                        <a:rPr lang="es-ES" sz="900" dirty="0">
                          <a:effectLst/>
                        </a:rPr>
                        <a:t> es un método del hilo de ejecución que permite enviar una señal de interrupción al hilo en cuestión propietario del método, de esta manera conseguimos que el hilo que recibe la señal sea conocedor de que un evento ha sucedido.</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630560074"/>
                  </a:ext>
                </a:extLst>
              </a:tr>
            </a:tbl>
          </a:graphicData>
        </a:graphic>
      </p:graphicFrame>
      <p:pic>
        <p:nvPicPr>
          <p:cNvPr id="14337" name="Imagen 9" descr="Defini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228" y="2452849"/>
            <a:ext cx="776975" cy="82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82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52822" y="1246038"/>
            <a:ext cx="3806825" cy="2127185"/>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Las señales que reciben los procesos de sistema operativo estaban numeradas, de modo que tienen un significado según su numeración y el proceso al recibirlas sabe cómo tiene que actuar. </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cambio el método </a:t>
            </a:r>
            <a:r>
              <a:rPr lang="es-ES" dirty="0" err="1">
                <a:latin typeface="Arial" panose="020B0604020202020204" pitchFamily="34" charset="0"/>
                <a:ea typeface="Times New Roman" panose="02020603050405020304" pitchFamily="18" charset="0"/>
              </a:rPr>
              <a:t>interrupt</a:t>
            </a:r>
            <a:r>
              <a:rPr lang="es-ES" dirty="0">
                <a:latin typeface="Arial" panose="020B0604020202020204" pitchFamily="34" charset="0"/>
                <a:ea typeface="Times New Roman" panose="02020603050405020304" pitchFamily="18" charset="0"/>
              </a:rPr>
              <a:t>() no tiene un significado definido por el lenguaje y es responsabilidad del programador el dar sentido a cada una de las interrupciones qué es capaz de capturar en su propio programa. De este modo el significado de cada una de las interrupciones depende de la aplicación y del momento en el que captura la interrupción.</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0024" y="1070523"/>
            <a:ext cx="2745566" cy="2745566"/>
          </a:xfrm>
          <a:prstGeom prst="rect">
            <a:avLst/>
          </a:prstGeom>
        </p:spPr>
      </p:pic>
    </p:spTree>
    <p:extLst>
      <p:ext uri="{BB962C8B-B14F-4D97-AF65-F5344CB8AC3E}">
        <p14:creationId xmlns:p14="http://schemas.microsoft.com/office/powerpoint/2010/main" val="19712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0814" y="957448"/>
            <a:ext cx="4032448" cy="1529650"/>
          </a:xfrm>
          <a:prstGeom prst="rect">
            <a:avLst/>
          </a:prstGeom>
        </p:spPr>
        <p:txBody>
          <a:bodyPr wrap="square">
            <a:spAutoFit/>
          </a:bodyPr>
          <a:lstStyle/>
          <a:p>
            <a:pPr algn="just">
              <a:lnSpc>
                <a:spcPct val="114000"/>
              </a:lnSpc>
              <a:spcAft>
                <a:spcPts val="600"/>
              </a:spcAft>
            </a:pPr>
            <a:r>
              <a:rPr lang="es-ES" dirty="0">
                <a:latin typeface="Ubuntu" pitchFamily="34" charset="0"/>
              </a:rPr>
              <a:t>Este módulo se centra en el estudio de los siguientes apartados: </a:t>
            </a:r>
          </a:p>
          <a:p>
            <a:pPr algn="just">
              <a:lnSpc>
                <a:spcPct val="114000"/>
              </a:lnSpc>
              <a:spcAft>
                <a:spcPts val="600"/>
              </a:spcAft>
            </a:pPr>
            <a:endParaRPr lang="es-ES" dirty="0">
              <a:latin typeface="Ubuntu" pitchFamily="34" charset="0"/>
            </a:endParaRPr>
          </a:p>
          <a:p>
            <a:pPr algn="just">
              <a:lnSpc>
                <a:spcPct val="114000"/>
              </a:lnSpc>
              <a:spcAft>
                <a:spcPts val="600"/>
              </a:spcAft>
            </a:pPr>
            <a:endParaRPr lang="es-ES" dirty="0">
              <a:latin typeface="Ubuntu" pitchFamily="34" charset="0"/>
            </a:endParaRPr>
          </a:p>
          <a:p>
            <a:pPr marL="144000" algn="just">
              <a:lnSpc>
                <a:spcPct val="114000"/>
              </a:lnSpc>
              <a:spcAft>
                <a:spcPts val="600"/>
              </a:spcAft>
              <a:buClr>
                <a:srgbClr val="FFC000"/>
              </a:buClr>
              <a:buFont typeface="Wingdings" pitchFamily="2" charset="2"/>
              <a:buChar char=""/>
            </a:pPr>
            <a:r>
              <a:rPr lang="es-ES" dirty="0">
                <a:latin typeface="Ubuntu" pitchFamily="34" charset="0"/>
              </a:rPr>
              <a:t> 1. Hilos de ejecución</a:t>
            </a:r>
          </a:p>
          <a:p>
            <a:pPr marL="144000" algn="just">
              <a:lnSpc>
                <a:spcPct val="114000"/>
              </a:lnSpc>
              <a:spcAft>
                <a:spcPts val="600"/>
              </a:spcAft>
              <a:buClr>
                <a:srgbClr val="FFC000"/>
              </a:buClr>
              <a:buFont typeface="Wingdings" pitchFamily="2" charset="2"/>
              <a:buChar char=""/>
            </a:pPr>
            <a:r>
              <a:rPr lang="es-ES" dirty="0">
                <a:latin typeface="Ubuntu" pitchFamily="34" charset="0"/>
              </a:rPr>
              <a:t> 2. Métodos de la clase </a:t>
            </a:r>
            <a:r>
              <a:rPr lang="es-ES" dirty="0" err="1">
                <a:latin typeface="Ubuntu" pitchFamily="34" charset="0"/>
              </a:rPr>
              <a:t>Thread</a:t>
            </a:r>
            <a:r>
              <a:rPr lang="es-ES" dirty="0">
                <a:latin typeface="Ubuntu" pitchFamily="34" charset="0"/>
              </a:rPr>
              <a:t> </a:t>
            </a:r>
          </a:p>
          <a:p>
            <a:pPr marL="144000" algn="just">
              <a:lnSpc>
                <a:spcPct val="114000"/>
              </a:lnSpc>
              <a:spcAft>
                <a:spcPts val="600"/>
              </a:spcAft>
              <a:buClr>
                <a:srgbClr val="FFC000"/>
              </a:buClr>
              <a:buFont typeface="Wingdings" pitchFamily="2" charset="2"/>
              <a:buChar char=""/>
            </a:pPr>
            <a:r>
              <a:rPr lang="es-ES" dirty="0">
                <a:latin typeface="Ubuntu" pitchFamily="34" charset="0"/>
              </a:rPr>
              <a:t> 3. Bibliotecas Java para concurrencia</a:t>
            </a:r>
          </a:p>
        </p:txBody>
      </p:sp>
      <p:sp>
        <p:nvSpPr>
          <p:cNvPr id="4" name="3 CuadroTexto"/>
          <p:cNvSpPr txBox="1"/>
          <p:nvPr/>
        </p:nvSpPr>
        <p:spPr>
          <a:xfrm>
            <a:off x="4673302" y="702171"/>
            <a:ext cx="2666114" cy="400110"/>
          </a:xfrm>
          <a:prstGeom prst="rect">
            <a:avLst/>
          </a:prstGeom>
          <a:noFill/>
        </p:spPr>
        <p:txBody>
          <a:bodyPr wrap="none" rtlCol="0">
            <a:spAutoFit/>
          </a:bodyPr>
          <a:lstStyle/>
          <a:p>
            <a:pPr algn="ctr"/>
            <a:r>
              <a:rPr lang="es-ES" dirty="0">
                <a:solidFill>
                  <a:schemeClr val="bg1">
                    <a:lumMod val="65000"/>
                  </a:schemeClr>
                </a:solidFill>
              </a:rPr>
              <a:t>Zona reservada para Recursos gráficos y/o </a:t>
            </a:r>
          </a:p>
          <a:p>
            <a:pPr algn="ctr"/>
            <a:r>
              <a:rPr lang="es-ES" dirty="0">
                <a:solidFill>
                  <a:schemeClr val="bg1">
                    <a:lumMod val="65000"/>
                  </a:schemeClr>
                </a:solidFill>
              </a:rPr>
              <a:t>contenidos teóricos complementarios</a:t>
            </a:r>
          </a:p>
        </p:txBody>
      </p:sp>
      <p:sp>
        <p:nvSpPr>
          <p:cNvPr id="6"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174" y="1425824"/>
            <a:ext cx="3654552" cy="2195314"/>
          </a:xfrm>
          <a:prstGeom prst="rect">
            <a:avLst/>
          </a:prstGeom>
        </p:spPr>
      </p:pic>
    </p:spTree>
    <p:extLst>
      <p:ext uri="{BB962C8B-B14F-4D97-AF65-F5344CB8AC3E}">
        <p14:creationId xmlns:p14="http://schemas.microsoft.com/office/powerpoint/2010/main" val="678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230172387"/>
              </p:ext>
            </p:extLst>
          </p:nvPr>
        </p:nvGraphicFramePr>
        <p:xfrm>
          <a:off x="2441054" y="2708447"/>
          <a:ext cx="4610100" cy="1025903"/>
        </p:xfrm>
        <a:graphic>
          <a:graphicData uri="http://schemas.openxmlformats.org/drawingml/2006/table">
            <a:tbl>
              <a:tblPr firstRow="1" firstCol="1" lastRow="1" lastCol="1" bandRow="1" bandCol="1">
                <a:tableStyleId>{5C22544A-7EE6-4342-B048-85BDC9FD1C3A}</a:tableStyleId>
              </a:tblPr>
              <a:tblGrid>
                <a:gridCol w="957887">
                  <a:extLst>
                    <a:ext uri="{9D8B030D-6E8A-4147-A177-3AD203B41FA5}">
                      <a16:colId xmlns:a16="http://schemas.microsoft.com/office/drawing/2014/main" val="4004635209"/>
                    </a:ext>
                  </a:extLst>
                </a:gridCol>
                <a:gridCol w="3652213">
                  <a:extLst>
                    <a:ext uri="{9D8B030D-6E8A-4147-A177-3AD203B41FA5}">
                      <a16:colId xmlns:a16="http://schemas.microsoft.com/office/drawing/2014/main" val="1647367826"/>
                    </a:ext>
                  </a:extLst>
                </a:gridCol>
              </a:tblGrid>
              <a:tr h="1025903">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marL="71755" marR="71755" algn="just">
                        <a:lnSpc>
                          <a:spcPct val="120000"/>
                        </a:lnSpc>
                        <a:spcBef>
                          <a:spcPts val="800"/>
                        </a:spcBef>
                        <a:spcAft>
                          <a:spcPts val="800"/>
                        </a:spcAft>
                      </a:pPr>
                      <a:r>
                        <a:rPr lang="es-ES" sz="900" dirty="0">
                          <a:effectLst/>
                        </a:rPr>
                        <a:t>Las interrupciones no capturadas provocan la finalización del hilo de ejecución ya que al no poder las capturas el hilo de ejecución pasa el control a nuestro sistema operativo que considera la interrupción con una señal de finalización del proceso.</a:t>
                      </a:r>
                      <a:endParaRPr lang="es-ES" sz="900" dirty="0">
                        <a:solidFill>
                          <a:srgbClr val="28703C"/>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099312139"/>
                  </a:ext>
                </a:extLst>
              </a:tr>
            </a:tbl>
          </a:graphicData>
        </a:graphic>
      </p:graphicFrame>
      <p:sp>
        <p:nvSpPr>
          <p:cNvPr id="12" name="Rectangle 2"/>
          <p:cNvSpPr>
            <a:spLocks noChangeArrowheads="1"/>
          </p:cNvSpPr>
          <p:nvPr/>
        </p:nvSpPr>
        <p:spPr bwMode="auto">
          <a:xfrm>
            <a:off x="229740" y="1154608"/>
            <a:ext cx="3939505" cy="136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450215" algn="just" fontAlgn="base">
              <a:lnSpc>
                <a:spcPct val="120000"/>
              </a:lnSpc>
              <a:spcBef>
                <a:spcPts val="800"/>
              </a:spcBef>
              <a:spcAft>
                <a:spcPts val="800"/>
              </a:spcAft>
              <a:buClrTx/>
              <a:buSzTx/>
              <a:buFontTx/>
              <a:buNone/>
              <a:tabLst/>
            </a:pPr>
            <a:r>
              <a:rPr lang="es-ES" altLang="es-ES" dirty="0">
                <a:latin typeface="Arial" panose="020B0604020202020204" pitchFamily="34" charset="0"/>
                <a:ea typeface="Times New Roman" panose="02020603050405020304" pitchFamily="18" charset="0"/>
              </a:rPr>
              <a:t>Para que un hilo de ejecución sea capaz de interrumpir a otro el primero simplemente tiene que mandar una interrupción al segundo a través de la invocación del método </a:t>
            </a:r>
            <a:r>
              <a:rPr lang="es-ES" altLang="es-ES" dirty="0" err="1">
                <a:latin typeface="Arial" panose="020B0604020202020204" pitchFamily="34" charset="0"/>
                <a:ea typeface="Times New Roman" panose="02020603050405020304" pitchFamily="18" charset="0"/>
              </a:rPr>
              <a:t>interrupt</a:t>
            </a:r>
            <a:r>
              <a:rPr lang="es-ES" altLang="es-ES" dirty="0">
                <a:latin typeface="Arial" panose="020B0604020202020204" pitchFamily="34" charset="0"/>
                <a:ea typeface="Times New Roman" panose="02020603050405020304" pitchFamily="18" charset="0"/>
              </a:rPr>
              <a:t>() del segundo, de este modo el segundo y lo que es el que recibe la interrupción dejará de ejecutar lo que estaba haciendo y de ser posible capturará la interrupción al ejecutar el código correspondiente a la misma.</a:t>
            </a:r>
          </a:p>
        </p:txBody>
      </p:sp>
      <p:pic>
        <p:nvPicPr>
          <p:cNvPr id="15361" name="Imagen 4" descr="Ate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054" y="2708731"/>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58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 name="Rectángulo 5"/>
          <p:cNvSpPr/>
          <p:nvPr/>
        </p:nvSpPr>
        <p:spPr>
          <a:xfrm>
            <a:off x="-23910" y="904111"/>
            <a:ext cx="2759730"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interrupción no capturada</a:t>
            </a:r>
            <a:endParaRPr lang="es-ES" sz="800" b="1" dirty="0">
              <a:solidFill>
                <a:srgbClr val="04703C"/>
              </a:solidFill>
              <a:effectLst/>
              <a:latin typeface="Arial" panose="020B0604020202020204" pitchFamily="34" charset="0"/>
              <a:ea typeface="Times New Roman" panose="02020603050405020304" pitchFamily="18" charset="0"/>
            </a:endParaRP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2927570" y="524057"/>
            <a:ext cx="4693320" cy="3766345"/>
          </a:xfrm>
          <a:prstGeom prst="rect">
            <a:avLst/>
          </a:prstGeom>
          <a:noFill/>
          <a:ln>
            <a:noFill/>
          </a:ln>
        </p:spPr>
      </p:pic>
      <p:sp>
        <p:nvSpPr>
          <p:cNvPr id="7" name="Rectángulo 6"/>
          <p:cNvSpPr/>
          <p:nvPr/>
        </p:nvSpPr>
        <p:spPr>
          <a:xfrm>
            <a:off x="215540" y="1302367"/>
            <a:ext cx="2520280" cy="2492990"/>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el siguiente ejemplo de código podemos ver el ejemplo de la tarea simple que desarrollamos anteriormente y por la que por cada hilo de ejecución lanzaba diez mensajes por pantalla. En este caso ya vimos que para poder hacer la invocación al método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a:t>
            </a:r>
            <a:r>
              <a:rPr lang="es-ES" dirty="0" err="1">
                <a:latin typeface="Arial" panose="020B0604020202020204" pitchFamily="34" charset="0"/>
                <a:ea typeface="Times New Roman" panose="02020603050405020304" pitchFamily="18" charset="0"/>
              </a:rPr>
              <a:t>NetBeans</a:t>
            </a:r>
            <a:r>
              <a:rPr lang="es-ES" dirty="0">
                <a:latin typeface="Arial" panose="020B0604020202020204" pitchFamily="34" charset="0"/>
                <a:ea typeface="Times New Roman" panose="02020603050405020304" pitchFamily="18" charset="0"/>
              </a:rPr>
              <a:t> nos obligaba a hacerlo a través de un try catch. Esto es así porque se gestiona de modo que pueda capturar una interrupción si ésta se produce mientras estamos bloqueados en el método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2660153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Rectángulo 6"/>
          <p:cNvSpPr/>
          <p:nvPr/>
        </p:nvSpPr>
        <p:spPr>
          <a:xfrm>
            <a:off x="424830" y="933887"/>
            <a:ext cx="6576531" cy="1015663"/>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Cuando ejecutamos una porción de código en la que sabemos que nos puede llegar algún tipo de interrupción (como en el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del ejemplo anterior), lo interesante es encerrar esa porción de código en una estructura del tipo try/catch, de modo que podemos implementar un </a:t>
            </a:r>
            <a:r>
              <a:rPr lang="es-ES" dirty="0" err="1">
                <a:latin typeface="Arial" panose="020B0604020202020204" pitchFamily="34" charset="0"/>
                <a:ea typeface="Times New Roman" panose="02020603050405020304" pitchFamily="18" charset="0"/>
              </a:rPr>
              <a:t>handler</a:t>
            </a:r>
            <a:r>
              <a:rPr lang="es-ES" dirty="0">
                <a:latin typeface="Arial" panose="020B0604020202020204" pitchFamily="34" charset="0"/>
                <a:ea typeface="Times New Roman" panose="02020603050405020304" pitchFamily="18" charset="0"/>
              </a:rPr>
              <a:t> o manejador de interrupciones que sea capaz de capturar la interrupción que nos ha llegado y ejecutar un código asociado a la misma o incluso ignorarla si yo quisiera por alguna razón no capturar esta excepción. </a:t>
            </a:r>
          </a:p>
        </p:txBody>
      </p:sp>
      <p:graphicFrame>
        <p:nvGraphicFramePr>
          <p:cNvPr id="2" name="Tabla 1"/>
          <p:cNvGraphicFramePr>
            <a:graphicFrameLocks noGrp="1"/>
          </p:cNvGraphicFramePr>
          <p:nvPr>
            <p:extLst>
              <p:ext uri="{D42A27DB-BD31-4B8C-83A1-F6EECF244321}">
                <p14:modId xmlns:p14="http://schemas.microsoft.com/office/powerpoint/2010/main" val="190798067"/>
              </p:ext>
            </p:extLst>
          </p:nvPr>
        </p:nvGraphicFramePr>
        <p:xfrm>
          <a:off x="1432942" y="2239334"/>
          <a:ext cx="4629150" cy="1355087"/>
        </p:xfrm>
        <a:graphic>
          <a:graphicData uri="http://schemas.openxmlformats.org/drawingml/2006/table">
            <a:tbl>
              <a:tblPr firstRow="1" firstCol="1" lastRow="1" lastCol="1" bandRow="1" bandCol="1">
                <a:tableStyleId>{5C22544A-7EE6-4342-B048-85BDC9FD1C3A}</a:tableStyleId>
              </a:tblPr>
              <a:tblGrid>
                <a:gridCol w="957507">
                  <a:extLst>
                    <a:ext uri="{9D8B030D-6E8A-4147-A177-3AD203B41FA5}">
                      <a16:colId xmlns:a16="http://schemas.microsoft.com/office/drawing/2014/main" val="3645066141"/>
                    </a:ext>
                  </a:extLst>
                </a:gridCol>
                <a:gridCol w="3671643">
                  <a:extLst>
                    <a:ext uri="{9D8B030D-6E8A-4147-A177-3AD203B41FA5}">
                      <a16:colId xmlns:a16="http://schemas.microsoft.com/office/drawing/2014/main" val="1993258494"/>
                    </a:ext>
                  </a:extLst>
                </a:gridCol>
              </a:tblGrid>
              <a:tr h="1355087">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r>
                        <a:rPr lang="es-ES" sz="900" dirty="0">
                          <a:effectLst/>
                        </a:rPr>
                        <a:t>Un manejador de interrupciones (</a:t>
                      </a:r>
                      <a:r>
                        <a:rPr lang="es-ES" sz="900" dirty="0" err="1">
                          <a:effectLst/>
                        </a:rPr>
                        <a:t>hadler</a:t>
                      </a:r>
                      <a:r>
                        <a:rPr lang="es-ES" sz="900" dirty="0">
                          <a:effectLst/>
                        </a:rPr>
                        <a:t>) es un elemento de software, normalmente una subrutina, que se ejecuta cuando se ha recibido la interrupción correspondiente al manejador. La ejecución del manejador va ligada al evento que disparó la interrupción e intenta dar solución al motivo de la misma. Los manejadores puedes ser lanzados por interrupciones hardware o software.</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85941614"/>
                  </a:ext>
                </a:extLst>
              </a:tr>
            </a:tbl>
          </a:graphicData>
        </a:graphic>
      </p:graphicFrame>
      <p:pic>
        <p:nvPicPr>
          <p:cNvPr id="13313" name="Imagen 9" descr="Defini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563" y="2239334"/>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23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 name="Rectángulo 5"/>
          <p:cNvSpPr/>
          <p:nvPr/>
        </p:nvSpPr>
        <p:spPr>
          <a:xfrm>
            <a:off x="-21362" y="775899"/>
            <a:ext cx="2759730"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interrupción no capturada</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7" name="Rectángulo 6"/>
          <p:cNvSpPr/>
          <p:nvPr/>
        </p:nvSpPr>
        <p:spPr>
          <a:xfrm>
            <a:off x="173290" y="1131484"/>
            <a:ext cx="2520280" cy="2845331"/>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Sin embargo, para ignorar la excepción no se podría simplemente quitar el try catch, porque ya vimos que muchos entornos de desarrollo marcan el error, de modo que hay que hacerlo de una manera diferente. Las interrupciones no se deberían dejar de tratar nunca, ya que indican eventos que están sucediendo y que nos afectan, lo único que podemos hacer en los escenarios como el anterior en que estoy seguro que no me llegará ninguna interrupción “programada”, es pasar la interrupción a la clase superior </a:t>
            </a:r>
            <a:r>
              <a:rPr lang="es-ES" dirty="0" err="1">
                <a:latin typeface="Arial" panose="020B0604020202020204" pitchFamily="34" charset="0"/>
                <a:ea typeface="Times New Roman" panose="02020603050405020304" pitchFamily="18" charset="0"/>
              </a:rPr>
              <a:t>Thread</a:t>
            </a:r>
            <a:r>
              <a:rPr lang="es-ES" dirty="0">
                <a:latin typeface="Arial" panose="020B0604020202020204" pitchFamily="34" charset="0"/>
                <a:ea typeface="Times New Roman" panose="02020603050405020304" pitchFamily="18" charset="0"/>
              </a:rPr>
              <a:t> del hilo para que ésta la trate.</a:t>
            </a:r>
          </a:p>
        </p:txBody>
      </p:sp>
      <p:pic>
        <p:nvPicPr>
          <p:cNvPr id="2" name="Imagen 1"/>
          <p:cNvPicPr>
            <a:picLocks noChangeAspect="1"/>
          </p:cNvPicPr>
          <p:nvPr/>
        </p:nvPicPr>
        <p:blipFill>
          <a:blip r:embed="rId2"/>
          <a:stretch>
            <a:fillRect/>
          </a:stretch>
        </p:blipFill>
        <p:spPr>
          <a:xfrm>
            <a:off x="2793460" y="914626"/>
            <a:ext cx="4854159" cy="2991978"/>
          </a:xfrm>
          <a:prstGeom prst="rect">
            <a:avLst/>
          </a:prstGeom>
        </p:spPr>
      </p:pic>
    </p:spTree>
    <p:extLst>
      <p:ext uri="{BB962C8B-B14F-4D97-AF65-F5344CB8AC3E}">
        <p14:creationId xmlns:p14="http://schemas.microsoft.com/office/powerpoint/2010/main" val="3179599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 name="Rectángulo 5"/>
          <p:cNvSpPr/>
          <p:nvPr/>
        </p:nvSpPr>
        <p:spPr>
          <a:xfrm>
            <a:off x="-21362" y="775899"/>
            <a:ext cx="2759730"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interrupción no capturada</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7" name="Rectángulo 6"/>
          <p:cNvSpPr/>
          <p:nvPr/>
        </p:nvSpPr>
        <p:spPr>
          <a:xfrm>
            <a:off x="280814" y="1484829"/>
            <a:ext cx="2520280" cy="1368003"/>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Otra solución sería simplemente levantar el error correspondiente a la interrupción recibida y que sea el sistema el que trate la excepción como un error. El problema de hacer esto es que nuestro código abortará la ejecución, en cualquier caso.</a:t>
            </a:r>
          </a:p>
        </p:txBody>
      </p:sp>
      <p:pic>
        <p:nvPicPr>
          <p:cNvPr id="12" name="Imagen 11"/>
          <p:cNvPicPr>
            <a:picLocks noChangeAspect="1"/>
          </p:cNvPicPr>
          <p:nvPr/>
        </p:nvPicPr>
        <p:blipFill>
          <a:blip r:embed="rId2"/>
          <a:stretch>
            <a:fillRect/>
          </a:stretch>
        </p:blipFill>
        <p:spPr>
          <a:xfrm>
            <a:off x="2860688" y="796622"/>
            <a:ext cx="4757725" cy="2979136"/>
          </a:xfrm>
          <a:prstGeom prst="rect">
            <a:avLst/>
          </a:prstGeom>
        </p:spPr>
      </p:pic>
    </p:spTree>
    <p:extLst>
      <p:ext uri="{BB962C8B-B14F-4D97-AF65-F5344CB8AC3E}">
        <p14:creationId xmlns:p14="http://schemas.microsoft.com/office/powerpoint/2010/main" val="1162455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570911971"/>
              </p:ext>
            </p:extLst>
          </p:nvPr>
        </p:nvGraphicFramePr>
        <p:xfrm>
          <a:off x="1494631" y="1566268"/>
          <a:ext cx="4629150" cy="1265230"/>
        </p:xfrm>
        <a:graphic>
          <a:graphicData uri="http://schemas.openxmlformats.org/drawingml/2006/table">
            <a:tbl>
              <a:tblPr firstRow="1" firstCol="1" lastRow="1" lastCol="1" bandRow="1" bandCol="1">
                <a:tableStyleId>{5C22544A-7EE6-4342-B048-85BDC9FD1C3A}</a:tableStyleId>
              </a:tblPr>
              <a:tblGrid>
                <a:gridCol w="957507">
                  <a:extLst>
                    <a:ext uri="{9D8B030D-6E8A-4147-A177-3AD203B41FA5}">
                      <a16:colId xmlns:a16="http://schemas.microsoft.com/office/drawing/2014/main" val="3959416445"/>
                    </a:ext>
                  </a:extLst>
                </a:gridCol>
                <a:gridCol w="3671643">
                  <a:extLst>
                    <a:ext uri="{9D8B030D-6E8A-4147-A177-3AD203B41FA5}">
                      <a16:colId xmlns:a16="http://schemas.microsoft.com/office/drawing/2014/main" val="738829903"/>
                    </a:ext>
                  </a:extLst>
                </a:gridCol>
              </a:tblGrid>
              <a:tr h="1265230">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marL="71755" marR="71755" algn="just">
                        <a:lnSpc>
                          <a:spcPct val="120000"/>
                        </a:lnSpc>
                        <a:spcBef>
                          <a:spcPts val="800"/>
                        </a:spcBef>
                        <a:spcAft>
                          <a:spcPts val="800"/>
                        </a:spcAft>
                      </a:pPr>
                      <a:r>
                        <a:rPr lang="es-ES" sz="900" dirty="0">
                          <a:effectLst/>
                        </a:rPr>
                        <a:t>Lectura recomendada para saber más sobre la diferencia entre Excepciones y Errores y el lanzamiento de errores en JAVA</a:t>
                      </a:r>
                    </a:p>
                    <a:p>
                      <a:pPr indent="450215" algn="just">
                        <a:lnSpc>
                          <a:spcPct val="120000"/>
                        </a:lnSpc>
                        <a:spcBef>
                          <a:spcPts val="800"/>
                        </a:spcBef>
                        <a:spcAft>
                          <a:spcPts val="800"/>
                        </a:spcAft>
                      </a:pPr>
                      <a:r>
                        <a:rPr lang="es-ES" sz="900" u="none" strike="noStrike" dirty="0">
                          <a:effectLst/>
                          <a:hlinkClick r:id="rId2"/>
                        </a:rPr>
                        <a:t>https://stackoverflow.com/questions/34938443/how-to-raise-an-error-in-java/34938484</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796321845"/>
                  </a:ext>
                </a:extLst>
              </a:tr>
            </a:tbl>
          </a:graphicData>
        </a:graphic>
      </p:graphicFrame>
      <p:pic>
        <p:nvPicPr>
          <p:cNvPr id="14337" name="Imagen 5" descr="Avanz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8" y="1561048"/>
            <a:ext cx="947216" cy="9472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ChangeArrowheads="1"/>
          </p:cNvSpPr>
          <p:nvPr/>
        </p:nvSpPr>
        <p:spPr bwMode="auto">
          <a:xfrm>
            <a:off x="1493838" y="19827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910115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 name="Rectángulo 5"/>
          <p:cNvSpPr/>
          <p:nvPr/>
        </p:nvSpPr>
        <p:spPr>
          <a:xfrm>
            <a:off x="-21362" y="775899"/>
            <a:ext cx="2567369"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interrupción capturada</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7" name="Rectángulo 6"/>
          <p:cNvSpPr/>
          <p:nvPr/>
        </p:nvSpPr>
        <p:spPr>
          <a:xfrm>
            <a:off x="165868" y="1180112"/>
            <a:ext cx="2419202" cy="2496517"/>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Veamos ahora como es muy sencillo lanzar una interrupción a uno de nuestros hilos y que éste la capture.</a:t>
            </a:r>
          </a:p>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	En la estructura del código de nuestro hilo no hay que hacer prácticamente nada, simplemente añadir el código que deseemos que se ejecute en el manejador de la excepción. En nuestro caso pondremos una simple escritura por pantalla en la que indiquemos que hemos llegado a capturar la excepción.</a:t>
            </a:r>
          </a:p>
        </p:txBody>
      </p:sp>
      <p:pic>
        <p:nvPicPr>
          <p:cNvPr id="13" name="Imagen 12"/>
          <p:cNvPicPr/>
          <p:nvPr/>
        </p:nvPicPr>
        <p:blipFill>
          <a:blip r:embed="rId2">
            <a:extLst>
              <a:ext uri="{28A0092B-C50C-407E-A947-70E740481C1C}">
                <a14:useLocalDpi xmlns:a14="http://schemas.microsoft.com/office/drawing/2010/main" val="0"/>
              </a:ext>
            </a:extLst>
          </a:blip>
          <a:srcRect/>
          <a:stretch>
            <a:fillRect/>
          </a:stretch>
        </p:blipFill>
        <p:spPr bwMode="auto">
          <a:xfrm>
            <a:off x="2686148" y="846187"/>
            <a:ext cx="4893073" cy="3016367"/>
          </a:xfrm>
          <a:prstGeom prst="rect">
            <a:avLst/>
          </a:prstGeom>
          <a:noFill/>
          <a:ln>
            <a:noFill/>
          </a:ln>
        </p:spPr>
      </p:pic>
    </p:spTree>
    <p:extLst>
      <p:ext uri="{BB962C8B-B14F-4D97-AF65-F5344CB8AC3E}">
        <p14:creationId xmlns:p14="http://schemas.microsoft.com/office/powerpoint/2010/main" val="3961508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 name="Rectángulo 5"/>
          <p:cNvSpPr/>
          <p:nvPr/>
        </p:nvSpPr>
        <p:spPr>
          <a:xfrm>
            <a:off x="204188" y="961213"/>
            <a:ext cx="2567369"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interrupción capturada</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7" name="Rectángulo 6"/>
          <p:cNvSpPr/>
          <p:nvPr/>
        </p:nvSpPr>
        <p:spPr>
          <a:xfrm>
            <a:off x="352822" y="1537816"/>
            <a:ext cx="2419202" cy="1183337"/>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Ahora sólo queda lanzar la interrupción al hilo desde el programa principal. Esto lo hacemos invocando al método </a:t>
            </a:r>
            <a:r>
              <a:rPr lang="es-ES" dirty="0" err="1">
                <a:latin typeface="Arial" panose="020B0604020202020204" pitchFamily="34" charset="0"/>
                <a:ea typeface="Times New Roman" panose="02020603050405020304" pitchFamily="18" charset="0"/>
              </a:rPr>
              <a:t>Interrupt</a:t>
            </a:r>
            <a:r>
              <a:rPr lang="es-ES" dirty="0">
                <a:latin typeface="Arial" panose="020B0604020202020204" pitchFamily="34" charset="0"/>
                <a:ea typeface="Times New Roman" panose="02020603050405020304" pitchFamily="18" charset="0"/>
              </a:rPr>
              <a:t>() del hilo en concreto que queramos interrumpir, en nuestro ejemplo será el hilo t1.</a:t>
            </a: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3246780" y="796622"/>
            <a:ext cx="3978002" cy="2961870"/>
          </a:xfrm>
          <a:prstGeom prst="rect">
            <a:avLst/>
          </a:prstGeom>
          <a:noFill/>
          <a:ln>
            <a:noFill/>
          </a:ln>
        </p:spPr>
      </p:pic>
    </p:spTree>
    <p:extLst>
      <p:ext uri="{BB962C8B-B14F-4D97-AF65-F5344CB8AC3E}">
        <p14:creationId xmlns:p14="http://schemas.microsoft.com/office/powerpoint/2010/main" val="3839945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 name="Rectángulo 5"/>
          <p:cNvSpPr/>
          <p:nvPr/>
        </p:nvSpPr>
        <p:spPr>
          <a:xfrm>
            <a:off x="204188" y="961213"/>
            <a:ext cx="2567369"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interrupción capturada</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7" name="Rectángulo 6"/>
          <p:cNvSpPr/>
          <p:nvPr/>
        </p:nvSpPr>
        <p:spPr>
          <a:xfrm>
            <a:off x="352822" y="1537816"/>
            <a:ext cx="2419202" cy="1552669"/>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la ejecución de este código podemos ver como dentro de los mensajes que lanzan nuestros hilos el hilo t1 intercala el mensaje de captura de la excepción, es decir, se ha disparado el manejador de la interrupción que el programa principal ha lanzado al hilo.</a:t>
            </a:r>
          </a:p>
        </p:txBody>
      </p:sp>
      <p:pic>
        <p:nvPicPr>
          <p:cNvPr id="13" name="Imagen 12"/>
          <p:cNvPicPr/>
          <p:nvPr/>
        </p:nvPicPr>
        <p:blipFill>
          <a:blip r:embed="rId2">
            <a:extLst>
              <a:ext uri="{28A0092B-C50C-407E-A947-70E740481C1C}">
                <a14:useLocalDpi xmlns:a14="http://schemas.microsoft.com/office/drawing/2010/main" val="0"/>
              </a:ext>
            </a:extLst>
          </a:blip>
          <a:srcRect/>
          <a:stretch>
            <a:fillRect/>
          </a:stretch>
        </p:blipFill>
        <p:spPr bwMode="auto">
          <a:xfrm>
            <a:off x="3297443" y="1099712"/>
            <a:ext cx="3876675" cy="2152650"/>
          </a:xfrm>
          <a:prstGeom prst="rect">
            <a:avLst/>
          </a:prstGeom>
          <a:noFill/>
          <a:ln>
            <a:noFill/>
          </a:ln>
        </p:spPr>
      </p:pic>
    </p:spTree>
    <p:extLst>
      <p:ext uri="{BB962C8B-B14F-4D97-AF65-F5344CB8AC3E}">
        <p14:creationId xmlns:p14="http://schemas.microsoft.com/office/powerpoint/2010/main" val="3102104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 name="Rectángulo 5"/>
          <p:cNvSpPr/>
          <p:nvPr/>
        </p:nvSpPr>
        <p:spPr>
          <a:xfrm>
            <a:off x="204188" y="961213"/>
            <a:ext cx="2567369"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interrupción capturada</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7" name="Rectángulo 6"/>
          <p:cNvSpPr/>
          <p:nvPr/>
        </p:nvSpPr>
        <p:spPr>
          <a:xfrm>
            <a:off x="397660" y="1350555"/>
            <a:ext cx="5616624" cy="646331"/>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Podemos lanzar varias veces la ejecución de este código y seremos capaces de ver como dentro de los mensajes que lanzan nuestros hilos, aunque ya vimos que no son deterministas, al hilo t1 le da tiempo a lanzar un mensaje de “Soy A” antes de ser interrumpido.</a:t>
            </a:r>
          </a:p>
        </p:txBody>
      </p:sp>
      <p:graphicFrame>
        <p:nvGraphicFramePr>
          <p:cNvPr id="2" name="Tabla 1"/>
          <p:cNvGraphicFramePr>
            <a:graphicFrameLocks noGrp="1"/>
          </p:cNvGraphicFramePr>
          <p:nvPr>
            <p:extLst>
              <p:ext uri="{D42A27DB-BD31-4B8C-83A1-F6EECF244321}">
                <p14:modId xmlns:p14="http://schemas.microsoft.com/office/powerpoint/2010/main" val="4212523028"/>
              </p:ext>
            </p:extLst>
          </p:nvPr>
        </p:nvGraphicFramePr>
        <p:xfrm>
          <a:off x="1144910" y="2109229"/>
          <a:ext cx="5256584" cy="1689286"/>
        </p:xfrm>
        <a:graphic>
          <a:graphicData uri="http://schemas.openxmlformats.org/drawingml/2006/table">
            <a:tbl>
              <a:tblPr firstRow="1" firstCol="1" lastRow="1" lastCol="1" bandRow="1" bandCol="1">
                <a:tableStyleId>{5C22544A-7EE6-4342-B048-85BDC9FD1C3A}</a:tableStyleId>
              </a:tblPr>
              <a:tblGrid>
                <a:gridCol w="1087287">
                  <a:extLst>
                    <a:ext uri="{9D8B030D-6E8A-4147-A177-3AD203B41FA5}">
                      <a16:colId xmlns:a16="http://schemas.microsoft.com/office/drawing/2014/main" val="3487641501"/>
                    </a:ext>
                  </a:extLst>
                </a:gridCol>
                <a:gridCol w="4169297">
                  <a:extLst>
                    <a:ext uri="{9D8B030D-6E8A-4147-A177-3AD203B41FA5}">
                      <a16:colId xmlns:a16="http://schemas.microsoft.com/office/drawing/2014/main" val="2984996714"/>
                    </a:ext>
                  </a:extLst>
                </a:gridCol>
              </a:tblGrid>
              <a:tr h="1689286">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marL="71755" marR="71755" algn="just">
                        <a:lnSpc>
                          <a:spcPct val="120000"/>
                        </a:lnSpc>
                        <a:spcBef>
                          <a:spcPts val="800"/>
                        </a:spcBef>
                        <a:spcAft>
                          <a:spcPts val="800"/>
                        </a:spcAft>
                      </a:pPr>
                      <a:r>
                        <a:rPr lang="es-ES" sz="900" dirty="0">
                          <a:effectLst/>
                        </a:rPr>
                        <a:t>Crea el proyecto con el código anterior y prueba a ejecutarlo varias veces intentando llegar a una ejecución en que el mensaje del manejador salga antes que el mensaje estándar del hilo.  </a:t>
                      </a:r>
                    </a:p>
                    <a:p>
                      <a:pPr marL="71755" marR="71755" algn="just">
                        <a:lnSpc>
                          <a:spcPct val="120000"/>
                        </a:lnSpc>
                        <a:spcBef>
                          <a:spcPts val="800"/>
                        </a:spcBef>
                        <a:spcAft>
                          <a:spcPts val="800"/>
                        </a:spcAft>
                      </a:pPr>
                      <a:r>
                        <a:rPr lang="es-ES" sz="900" dirty="0">
                          <a:effectLst/>
                        </a:rPr>
                        <a:t>¿Lo has conseguido? ¿Crees que en algún momento podrías llegar a conseguirlo?</a:t>
                      </a:r>
                    </a:p>
                    <a:p>
                      <a:pPr marL="71755" marR="71755" algn="just">
                        <a:lnSpc>
                          <a:spcPct val="120000"/>
                        </a:lnSpc>
                        <a:spcBef>
                          <a:spcPts val="800"/>
                        </a:spcBef>
                        <a:spcAft>
                          <a:spcPts val="800"/>
                        </a:spcAft>
                      </a:pPr>
                      <a:r>
                        <a:rPr lang="es-ES" sz="900" dirty="0">
                          <a:effectLst/>
                        </a:rPr>
                        <a:t>Justifica tu respuesta.</a:t>
                      </a:r>
                      <a:endParaRPr lang="es-ES" sz="900" dirty="0">
                        <a:solidFill>
                          <a:srgbClr val="28703C"/>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636714998"/>
                  </a:ext>
                </a:extLst>
              </a:tr>
            </a:tbl>
          </a:graphicData>
        </a:graphic>
      </p:graphicFrame>
      <p:pic>
        <p:nvPicPr>
          <p:cNvPr id="15361" name="Imagen 1" descr="A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116" y="2108498"/>
            <a:ext cx="936897" cy="93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47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0814" y="1206227"/>
            <a:ext cx="4032448" cy="2062809"/>
          </a:xfrm>
          <a:prstGeom prst="rect">
            <a:avLst/>
          </a:prstGeom>
        </p:spPr>
        <p:txBody>
          <a:bodyPr wrap="square">
            <a:spAutoFit/>
          </a:bodyPr>
          <a:lstStyle/>
          <a:p>
            <a:pPr algn="just">
              <a:lnSpc>
                <a:spcPct val="114000"/>
              </a:lnSpc>
              <a:spcAft>
                <a:spcPts val="600"/>
              </a:spcAft>
            </a:pPr>
            <a:r>
              <a:rPr lang="es-ES" dirty="0">
                <a:latin typeface="Ubuntu" pitchFamily="34" charset="0"/>
              </a:rPr>
              <a:t>	Como ya conocemos JAVA es un lenguaje orientado a objetos e incluye algunos objetos predeterminados que hacen la vida más fácil al programador.</a:t>
            </a:r>
          </a:p>
          <a:p>
            <a:pPr algn="just">
              <a:lnSpc>
                <a:spcPct val="114000"/>
              </a:lnSpc>
              <a:spcAft>
                <a:spcPts val="600"/>
              </a:spcAft>
            </a:pPr>
            <a:r>
              <a:rPr lang="es-ES" dirty="0">
                <a:latin typeface="Ubuntu" pitchFamily="34" charset="0"/>
              </a:rPr>
              <a:t> </a:t>
            </a:r>
          </a:p>
          <a:p>
            <a:pPr algn="just">
              <a:lnSpc>
                <a:spcPct val="114000"/>
              </a:lnSpc>
              <a:spcAft>
                <a:spcPts val="600"/>
              </a:spcAft>
            </a:pPr>
            <a:r>
              <a:rPr lang="es-ES" dirty="0">
                <a:latin typeface="Ubuntu" pitchFamily="34" charset="0"/>
              </a:rPr>
              <a:t>	Estos objetos predeterminados encuentran definidos en diversas bibliotecas de funciones. En concreto para poder realizar una programación </a:t>
            </a:r>
            <a:r>
              <a:rPr lang="es-ES" dirty="0" err="1">
                <a:latin typeface="Ubuntu" pitchFamily="34" charset="0"/>
              </a:rPr>
              <a:t>multihilo</a:t>
            </a:r>
            <a:r>
              <a:rPr lang="es-ES" dirty="0">
                <a:latin typeface="Ubuntu" pitchFamily="34" charset="0"/>
              </a:rPr>
              <a:t> nos basaremos en un par de clases predeterminadas dejaba que son la clase </a:t>
            </a:r>
            <a:r>
              <a:rPr lang="es-ES" b="1" dirty="0" err="1">
                <a:latin typeface="Ubuntu" pitchFamily="34" charset="0"/>
              </a:rPr>
              <a:t>Thread</a:t>
            </a:r>
            <a:r>
              <a:rPr lang="es-ES" dirty="0">
                <a:latin typeface="Ubuntu" pitchFamily="34" charset="0"/>
              </a:rPr>
              <a:t> y la interfaz </a:t>
            </a:r>
            <a:r>
              <a:rPr lang="es-ES" b="1" dirty="0" err="1">
                <a:latin typeface="Ubuntu" pitchFamily="34" charset="0"/>
              </a:rPr>
              <a:t>runnable</a:t>
            </a:r>
            <a:r>
              <a:rPr lang="es-ES" dirty="0">
                <a:latin typeface="Ubuntu" pitchFamily="34" charset="0"/>
              </a:rPr>
              <a:t> que nos permiten crear hilos de ejecución. </a:t>
            </a:r>
          </a:p>
          <a:p>
            <a:pPr algn="just">
              <a:lnSpc>
                <a:spcPct val="114000"/>
              </a:lnSpc>
              <a:spcAft>
                <a:spcPts val="600"/>
              </a:spcAft>
            </a:pPr>
            <a:endParaRPr lang="es-ES" dirty="0">
              <a:latin typeface="Ubuntu" pitchFamily="34" charset="0"/>
            </a:endParaRPr>
          </a:p>
        </p:txBody>
      </p:sp>
      <p:sp>
        <p:nvSpPr>
          <p:cNvPr id="4" name="3 CuadroTexto"/>
          <p:cNvSpPr txBox="1"/>
          <p:nvPr/>
        </p:nvSpPr>
        <p:spPr>
          <a:xfrm>
            <a:off x="4673302" y="702171"/>
            <a:ext cx="2666114" cy="400110"/>
          </a:xfrm>
          <a:prstGeom prst="rect">
            <a:avLst/>
          </a:prstGeom>
          <a:noFill/>
        </p:spPr>
        <p:txBody>
          <a:bodyPr wrap="none" rtlCol="0">
            <a:spAutoFit/>
          </a:bodyPr>
          <a:lstStyle/>
          <a:p>
            <a:pPr algn="ctr"/>
            <a:r>
              <a:rPr lang="es-ES" dirty="0">
                <a:solidFill>
                  <a:schemeClr val="bg1">
                    <a:lumMod val="65000"/>
                  </a:schemeClr>
                </a:solidFill>
              </a:rPr>
              <a:t>Zona reservada para Recursos gráficos y/o </a:t>
            </a:r>
          </a:p>
          <a:p>
            <a:pPr algn="ctr"/>
            <a:r>
              <a:rPr lang="es-ES" dirty="0">
                <a:solidFill>
                  <a:schemeClr val="bg1">
                    <a:lumMod val="65000"/>
                  </a:schemeClr>
                </a:solidFill>
              </a:rPr>
              <a:t>contenidos teóricos complementarios</a:t>
            </a:r>
          </a:p>
        </p:txBody>
      </p:sp>
      <p:sp>
        <p:nvSpPr>
          <p:cNvPr id="7"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
        <p:nvSpPr>
          <p:cNvPr id="10"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3796" y="1206218"/>
            <a:ext cx="2785620" cy="1857080"/>
          </a:xfrm>
          <a:prstGeom prst="rect">
            <a:avLst/>
          </a:prstGeom>
        </p:spPr>
      </p:pic>
    </p:spTree>
    <p:extLst>
      <p:ext uri="{BB962C8B-B14F-4D97-AF65-F5344CB8AC3E}">
        <p14:creationId xmlns:p14="http://schemas.microsoft.com/office/powerpoint/2010/main" val="18501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 name="Rectángulo 5"/>
          <p:cNvSpPr/>
          <p:nvPr/>
        </p:nvSpPr>
        <p:spPr>
          <a:xfrm>
            <a:off x="204188" y="961213"/>
            <a:ext cx="2567369"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interrupción capturada</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7" name="Rectángulo 6"/>
          <p:cNvSpPr/>
          <p:nvPr/>
        </p:nvSpPr>
        <p:spPr>
          <a:xfrm>
            <a:off x="280814" y="1509130"/>
            <a:ext cx="4032448" cy="1938992"/>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Otro detalle interesante en la ejecución del proyecto anterior es que contemos las veces que se imprime por pantalla el mensaje “Soy A”.  Si nos fijamos hay diez impresiones del mensaje, es decir, nuestro hilo de ejecución no ha perdido ni una sola de las tareas para las que estaba programado, lo único que ha sucedido es que la interrupción nos ha llegado estando en el método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por lo que nos ha despertado antes de tiempo, pero la hemos  capturado, por lo que nuestro hilo no ha terminado su ejecución y ha podido continuar ejecutándose después de tratarla de manera normal como si se hubiera despertado solo del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310" y="918195"/>
            <a:ext cx="2293176" cy="2639660"/>
          </a:xfrm>
          <a:prstGeom prst="rect">
            <a:avLst/>
          </a:prstGeom>
        </p:spPr>
      </p:pic>
    </p:spTree>
    <p:extLst>
      <p:ext uri="{BB962C8B-B14F-4D97-AF65-F5344CB8AC3E}">
        <p14:creationId xmlns:p14="http://schemas.microsoft.com/office/powerpoint/2010/main" val="1207348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 name="Rectángulo 5"/>
          <p:cNvSpPr/>
          <p:nvPr/>
        </p:nvSpPr>
        <p:spPr>
          <a:xfrm>
            <a:off x="0" y="878399"/>
            <a:ext cx="2567369"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interrupción capturada</a:t>
            </a:r>
            <a:endParaRPr lang="es-ES" sz="800" b="1" dirty="0">
              <a:solidFill>
                <a:srgbClr val="04703C"/>
              </a:solidFill>
              <a:effectLst/>
              <a:latin typeface="Arial" panose="020B0604020202020204" pitchFamily="34" charset="0"/>
              <a:ea typeface="Times New Roman" panose="02020603050405020304" pitchFamily="18" charset="0"/>
            </a:endParaRPr>
          </a:p>
        </p:txBody>
      </p:sp>
      <p:sp>
        <p:nvSpPr>
          <p:cNvPr id="7" name="Rectángulo 6"/>
          <p:cNvSpPr/>
          <p:nvPr/>
        </p:nvSpPr>
        <p:spPr>
          <a:xfrm>
            <a:off x="352821" y="1244142"/>
            <a:ext cx="2214547" cy="2308324"/>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El que nuestro hilo reciba la interrupción que le obliga a despertar del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antes del tiempo programado, nos lleva a que la espera de este hilo con respecto a los otros dos se des acompase y desde el momento en que recibe la interrupción ya no nos salgan los mensajes agrupados de tres en tres como los teníamos en anteriores ejecuciones en las que los hilos no eran interrumpidos.</a:t>
            </a:r>
          </a:p>
        </p:txBody>
      </p:sp>
      <p:grpSp>
        <p:nvGrpSpPr>
          <p:cNvPr id="13" name="Grupo 12"/>
          <p:cNvGrpSpPr/>
          <p:nvPr/>
        </p:nvGrpSpPr>
        <p:grpSpPr>
          <a:xfrm>
            <a:off x="2771557" y="661078"/>
            <a:ext cx="4638049" cy="3281453"/>
            <a:chOff x="0" y="0"/>
            <a:chExt cx="5086350" cy="3512820"/>
          </a:xfrm>
        </p:grpSpPr>
        <p:pic>
          <p:nvPicPr>
            <p:cNvPr id="14" name="Imagen 13"/>
            <p:cNvPicPr/>
            <p:nvPr/>
          </p:nvPicPr>
          <p:blipFill>
            <a:blip r:embed="rId2">
              <a:extLst>
                <a:ext uri="{28A0092B-C50C-407E-A947-70E740481C1C}">
                  <a14:useLocalDpi xmlns:a14="http://schemas.microsoft.com/office/drawing/2010/main" val="0"/>
                </a:ext>
              </a:extLst>
            </a:blip>
            <a:stretch>
              <a:fillRect/>
            </a:stretch>
          </p:blipFill>
          <p:spPr>
            <a:xfrm>
              <a:off x="3000375" y="0"/>
              <a:ext cx="2085975" cy="3512820"/>
            </a:xfrm>
            <a:prstGeom prst="rect">
              <a:avLst/>
            </a:prstGeom>
          </p:spPr>
        </p:pic>
        <p:pic>
          <p:nvPicPr>
            <p:cNvPr id="15" name="Imagen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2951480" cy="2038350"/>
            </a:xfrm>
            <a:prstGeom prst="rect">
              <a:avLst/>
            </a:prstGeom>
            <a:noFill/>
            <a:ln>
              <a:noFill/>
            </a:ln>
          </p:spPr>
        </p:pic>
      </p:grpSp>
    </p:spTree>
    <p:extLst>
      <p:ext uri="{BB962C8B-B14F-4D97-AF65-F5344CB8AC3E}">
        <p14:creationId xmlns:p14="http://schemas.microsoft.com/office/powerpoint/2010/main" val="771530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Rectángulo 6"/>
          <p:cNvSpPr/>
          <p:nvPr/>
        </p:nvSpPr>
        <p:spPr>
          <a:xfrm>
            <a:off x="712861" y="1014130"/>
            <a:ext cx="5328593" cy="830997"/>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Cómo podemos ver en nuestro ejemplo anterior, nuestro hilo de ejecución es capaz de capturar las excepciones del tipo </a:t>
            </a:r>
            <a:r>
              <a:rPr lang="es-ES" dirty="0" err="1">
                <a:latin typeface="Arial" panose="020B0604020202020204" pitchFamily="34" charset="0"/>
                <a:ea typeface="Times New Roman" panose="02020603050405020304" pitchFamily="18" charset="0"/>
              </a:rPr>
              <a:t>interruptedException</a:t>
            </a:r>
            <a:r>
              <a:rPr lang="es-ES" dirty="0">
                <a:latin typeface="Arial" panose="020B0604020202020204" pitchFamily="34" charset="0"/>
                <a:ea typeface="Times New Roman" panose="02020603050405020304" pitchFamily="18" charset="0"/>
              </a:rPr>
              <a:t> y a través del manejador ejecutar el código correspondiente, pero contamos además con el método </a:t>
            </a:r>
            <a:r>
              <a:rPr lang="es-ES" dirty="0" err="1">
                <a:latin typeface="Arial" panose="020B0604020202020204" pitchFamily="34" charset="0"/>
                <a:ea typeface="Times New Roman" panose="02020603050405020304" pitchFamily="18" charset="0"/>
              </a:rPr>
              <a:t>isInterrupted</a:t>
            </a:r>
            <a:r>
              <a:rPr lang="es-ES" dirty="0">
                <a:latin typeface="Arial" panose="020B0604020202020204" pitchFamily="34" charset="0"/>
                <a:ea typeface="Times New Roman" panose="02020603050405020304" pitchFamily="18" charset="0"/>
              </a:rPr>
              <a:t>() de la clase </a:t>
            </a:r>
            <a:r>
              <a:rPr lang="es-ES" dirty="0" err="1">
                <a:latin typeface="Arial" panose="020B0604020202020204" pitchFamily="34" charset="0"/>
                <a:ea typeface="Times New Roman" panose="02020603050405020304" pitchFamily="18" charset="0"/>
              </a:rPr>
              <a:t>Thread</a:t>
            </a:r>
            <a:r>
              <a:rPr lang="es-ES" dirty="0">
                <a:latin typeface="Arial" panose="020B0604020202020204" pitchFamily="34" charset="0"/>
                <a:ea typeface="Times New Roman" panose="02020603050405020304" pitchFamily="18" charset="0"/>
              </a:rPr>
              <a:t> para saber si nuestro hilo de ejecución ha sido interrumpido.</a:t>
            </a:r>
          </a:p>
        </p:txBody>
      </p:sp>
      <p:graphicFrame>
        <p:nvGraphicFramePr>
          <p:cNvPr id="2" name="Tabla 1"/>
          <p:cNvGraphicFramePr>
            <a:graphicFrameLocks noGrp="1"/>
          </p:cNvGraphicFramePr>
          <p:nvPr>
            <p:extLst>
              <p:ext uri="{D42A27DB-BD31-4B8C-83A1-F6EECF244321}">
                <p14:modId xmlns:p14="http://schemas.microsoft.com/office/powerpoint/2010/main" val="3765409277"/>
              </p:ext>
            </p:extLst>
          </p:nvPr>
        </p:nvGraphicFramePr>
        <p:xfrm>
          <a:off x="1494631" y="2166906"/>
          <a:ext cx="4629150" cy="983537"/>
        </p:xfrm>
        <a:graphic>
          <a:graphicData uri="http://schemas.openxmlformats.org/drawingml/2006/table">
            <a:tbl>
              <a:tblPr firstRow="1" firstCol="1" lastRow="1" lastCol="1" bandRow="1" bandCol="1">
                <a:tableStyleId>{5C22544A-7EE6-4342-B048-85BDC9FD1C3A}</a:tableStyleId>
              </a:tblPr>
              <a:tblGrid>
                <a:gridCol w="957507">
                  <a:extLst>
                    <a:ext uri="{9D8B030D-6E8A-4147-A177-3AD203B41FA5}">
                      <a16:colId xmlns:a16="http://schemas.microsoft.com/office/drawing/2014/main" val="330407223"/>
                    </a:ext>
                  </a:extLst>
                </a:gridCol>
                <a:gridCol w="3671643">
                  <a:extLst>
                    <a:ext uri="{9D8B030D-6E8A-4147-A177-3AD203B41FA5}">
                      <a16:colId xmlns:a16="http://schemas.microsoft.com/office/drawing/2014/main" val="3697731676"/>
                    </a:ext>
                  </a:extLst>
                </a:gridCol>
              </a:tblGrid>
              <a:tr h="983537">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r>
                        <a:rPr lang="es-ES" sz="900" dirty="0">
                          <a:effectLst/>
                        </a:rPr>
                        <a:t>El método </a:t>
                      </a:r>
                      <a:r>
                        <a:rPr lang="es-ES" sz="900" dirty="0" err="1">
                          <a:effectLst/>
                        </a:rPr>
                        <a:t>isInterrupted</a:t>
                      </a:r>
                      <a:r>
                        <a:rPr lang="es-ES" sz="900" dirty="0">
                          <a:effectLst/>
                        </a:rPr>
                        <a:t>() es un método de la clase </a:t>
                      </a:r>
                      <a:r>
                        <a:rPr lang="es-ES" sz="900" dirty="0" err="1">
                          <a:effectLst/>
                        </a:rPr>
                        <a:t>Thread</a:t>
                      </a:r>
                      <a:r>
                        <a:rPr lang="es-ES" sz="900" dirty="0">
                          <a:effectLst/>
                        </a:rPr>
                        <a:t> que verifica si el hilo de ejecución propietario del método ha sido o no interrumpido por una interrupción.</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93495006"/>
                  </a:ext>
                </a:extLst>
              </a:tr>
            </a:tbl>
          </a:graphicData>
        </a:graphic>
      </p:graphicFrame>
      <p:pic>
        <p:nvPicPr>
          <p:cNvPr id="16385" name="Imagen 9" descr="Defini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2166938"/>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00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2.2	Interrupciones de los hilos de ejecución: </a:t>
            </a:r>
            <a:r>
              <a:rPr lang="es-ES" sz="1200" dirty="0" err="1">
                <a:solidFill>
                  <a:schemeClr val="bg1"/>
                </a:solidFill>
                <a:latin typeface="Ubuntu" pitchFamily="34" charset="0"/>
              </a:rPr>
              <a:t>Interrupt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Rectángulo 6"/>
          <p:cNvSpPr/>
          <p:nvPr/>
        </p:nvSpPr>
        <p:spPr>
          <a:xfrm>
            <a:off x="496838" y="918195"/>
            <a:ext cx="5112568" cy="1015663"/>
          </a:xfrm>
          <a:prstGeom prst="rect">
            <a:avLst/>
          </a:prstGeom>
        </p:spPr>
        <p:txBody>
          <a:bodyPr wrap="square">
            <a:spAutoFit/>
          </a:bodyPr>
          <a:lstStyle/>
          <a:p>
            <a:pPr indent="270510"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un principio, nada más crear el hilo de ejecución, los </a:t>
            </a:r>
            <a:r>
              <a:rPr lang="es-ES" dirty="0" err="1">
                <a:latin typeface="Arial" panose="020B0604020202020204" pitchFamily="34" charset="0"/>
                <a:ea typeface="Times New Roman" panose="02020603050405020304" pitchFamily="18" charset="0"/>
              </a:rPr>
              <a:t>flags</a:t>
            </a:r>
            <a:r>
              <a:rPr lang="es-ES" dirty="0">
                <a:latin typeface="Arial" panose="020B0604020202020204" pitchFamily="34" charset="0"/>
                <a:ea typeface="Times New Roman" panose="02020603050405020304" pitchFamily="18" charset="0"/>
              </a:rPr>
              <a:t> internos de interrupción del hilo están desconectados, por lo que si invocamos a </a:t>
            </a:r>
            <a:r>
              <a:rPr lang="es-ES" dirty="0" err="1">
                <a:latin typeface="Arial" panose="020B0604020202020204" pitchFamily="34" charset="0"/>
                <a:ea typeface="Times New Roman" panose="02020603050405020304" pitchFamily="18" charset="0"/>
              </a:rPr>
              <a:t>isInterrupted</a:t>
            </a:r>
            <a:r>
              <a:rPr lang="es-ES" dirty="0">
                <a:latin typeface="Arial" panose="020B0604020202020204" pitchFamily="34" charset="0"/>
                <a:ea typeface="Times New Roman" panose="02020603050405020304" pitchFamily="18" charset="0"/>
              </a:rPr>
              <a:t>() devolverá false. A lo largo de la vida del hilo es posible que le llegue alguna interrupción como hemos visto, en ese momento los </a:t>
            </a:r>
            <a:r>
              <a:rPr lang="es-ES" dirty="0" err="1">
                <a:latin typeface="Arial" panose="020B0604020202020204" pitchFamily="34" charset="0"/>
                <a:ea typeface="Times New Roman" panose="02020603050405020304" pitchFamily="18" charset="0"/>
              </a:rPr>
              <a:t>flags</a:t>
            </a:r>
            <a:r>
              <a:rPr lang="es-ES" dirty="0">
                <a:latin typeface="Arial" panose="020B0604020202020204" pitchFamily="34" charset="0"/>
                <a:ea typeface="Times New Roman" panose="02020603050405020304" pitchFamily="18" charset="0"/>
              </a:rPr>
              <a:t> cambiarán y si invocamos al método </a:t>
            </a:r>
            <a:r>
              <a:rPr lang="es-ES" dirty="0" err="1">
                <a:latin typeface="Arial" panose="020B0604020202020204" pitchFamily="34" charset="0"/>
                <a:ea typeface="Times New Roman" panose="02020603050405020304" pitchFamily="18" charset="0"/>
              </a:rPr>
              <a:t>isInterrupted</a:t>
            </a:r>
            <a:r>
              <a:rPr lang="es-ES" dirty="0">
                <a:latin typeface="Arial" panose="020B0604020202020204" pitchFamily="34" charset="0"/>
                <a:ea typeface="Times New Roman" panose="02020603050405020304" pitchFamily="18" charset="0"/>
              </a:rPr>
              <a:t>() devolverá true.</a:t>
            </a:r>
          </a:p>
        </p:txBody>
      </p:sp>
      <p:graphicFrame>
        <p:nvGraphicFramePr>
          <p:cNvPr id="6" name="Tabla 5"/>
          <p:cNvGraphicFramePr>
            <a:graphicFrameLocks noGrp="1"/>
          </p:cNvGraphicFramePr>
          <p:nvPr>
            <p:extLst>
              <p:ext uri="{D42A27DB-BD31-4B8C-83A1-F6EECF244321}">
                <p14:modId xmlns:p14="http://schemas.microsoft.com/office/powerpoint/2010/main" val="314013746"/>
              </p:ext>
            </p:extLst>
          </p:nvPr>
        </p:nvGraphicFramePr>
        <p:xfrm>
          <a:off x="1254179" y="2007762"/>
          <a:ext cx="4629150" cy="930412"/>
        </p:xfrm>
        <a:graphic>
          <a:graphicData uri="http://schemas.openxmlformats.org/drawingml/2006/table">
            <a:tbl>
              <a:tblPr firstRow="1" firstCol="1" lastRow="1" lastCol="1" bandRow="1" bandCol="1">
                <a:tableStyleId>{5C22544A-7EE6-4342-B048-85BDC9FD1C3A}</a:tableStyleId>
              </a:tblPr>
              <a:tblGrid>
                <a:gridCol w="957507">
                  <a:extLst>
                    <a:ext uri="{9D8B030D-6E8A-4147-A177-3AD203B41FA5}">
                      <a16:colId xmlns:a16="http://schemas.microsoft.com/office/drawing/2014/main" val="1528006985"/>
                    </a:ext>
                  </a:extLst>
                </a:gridCol>
                <a:gridCol w="3671643">
                  <a:extLst>
                    <a:ext uri="{9D8B030D-6E8A-4147-A177-3AD203B41FA5}">
                      <a16:colId xmlns:a16="http://schemas.microsoft.com/office/drawing/2014/main" val="1393892855"/>
                    </a:ext>
                  </a:extLst>
                </a:gridCol>
              </a:tblGrid>
              <a:tr h="930412">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r>
                        <a:rPr lang="es-ES" sz="900" dirty="0">
                          <a:effectLst/>
                        </a:rPr>
                        <a:t>Una vez capturada la excepción el estado del hilo ya no es “interrumpido”, es decir, si invocamos al método </a:t>
                      </a:r>
                      <a:r>
                        <a:rPr lang="es-ES" sz="900" dirty="0" err="1">
                          <a:effectLst/>
                        </a:rPr>
                        <a:t>isInterrupted</a:t>
                      </a:r>
                      <a:r>
                        <a:rPr lang="es-ES" sz="900" dirty="0">
                          <a:effectLst/>
                        </a:rPr>
                        <a:t>() en el manejador de la excepción devolverá siempre false.</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472315998"/>
                  </a:ext>
                </a:extLst>
              </a:tr>
            </a:tbl>
          </a:graphicData>
        </a:graphic>
      </p:graphicFrame>
      <p:pic>
        <p:nvPicPr>
          <p:cNvPr id="17409" name="Imagen 4" descr="Ate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386" y="2026922"/>
            <a:ext cx="723900" cy="723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a 18"/>
          <p:cNvGraphicFramePr>
            <a:graphicFrameLocks noGrp="1"/>
          </p:cNvGraphicFramePr>
          <p:nvPr>
            <p:extLst>
              <p:ext uri="{D42A27DB-BD31-4B8C-83A1-F6EECF244321}">
                <p14:modId xmlns:p14="http://schemas.microsoft.com/office/powerpoint/2010/main" val="2657955385"/>
              </p:ext>
            </p:extLst>
          </p:nvPr>
        </p:nvGraphicFramePr>
        <p:xfrm>
          <a:off x="482322" y="3026433"/>
          <a:ext cx="6696744" cy="949464"/>
        </p:xfrm>
        <a:graphic>
          <a:graphicData uri="http://schemas.openxmlformats.org/drawingml/2006/table">
            <a:tbl>
              <a:tblPr firstRow="1" firstCol="1" lastRow="1" lastCol="1" bandRow="1" bandCol="1">
                <a:tableStyleId>{5C22544A-7EE6-4342-B048-85BDC9FD1C3A}</a:tableStyleId>
              </a:tblPr>
              <a:tblGrid>
                <a:gridCol w="720080">
                  <a:extLst>
                    <a:ext uri="{9D8B030D-6E8A-4147-A177-3AD203B41FA5}">
                      <a16:colId xmlns:a16="http://schemas.microsoft.com/office/drawing/2014/main" val="1353026977"/>
                    </a:ext>
                  </a:extLst>
                </a:gridCol>
                <a:gridCol w="5976664">
                  <a:extLst>
                    <a:ext uri="{9D8B030D-6E8A-4147-A177-3AD203B41FA5}">
                      <a16:colId xmlns:a16="http://schemas.microsoft.com/office/drawing/2014/main" val="1199257402"/>
                    </a:ext>
                  </a:extLst>
                </a:gridCol>
              </a:tblGrid>
              <a:tr h="949464">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r>
                        <a:rPr lang="es-ES" sz="900" dirty="0"/>
                        <a:t>Para profundizar más en el concepto del </a:t>
                      </a:r>
                      <a:r>
                        <a:rPr lang="es-ES" sz="900" b="1" dirty="0"/>
                        <a:t>método </a:t>
                      </a:r>
                      <a:r>
                        <a:rPr lang="es-ES" sz="900" b="1" dirty="0" err="1"/>
                        <a:t>isInterrupted</a:t>
                      </a:r>
                      <a:r>
                        <a:rPr lang="es-ES" sz="900" b="1" dirty="0"/>
                        <a:t>().</a:t>
                      </a:r>
                    </a:p>
                    <a:p>
                      <a:r>
                        <a:rPr lang="es-ES" sz="900" b="1" dirty="0"/>
                        <a:t>  </a:t>
                      </a:r>
                      <a:r>
                        <a:rPr lang="es-ES" sz="900" dirty="0"/>
                        <a:t> https://coderanch.com/t/237332/certification/explain-interrupt-isInterrupted-interrupted-method</a:t>
                      </a:r>
                    </a:p>
                  </a:txBody>
                  <a:tcPr marL="68580" marR="68580" marT="0" marB="0" anchor="ctr"/>
                </a:tc>
                <a:extLst>
                  <a:ext uri="{0D108BD9-81ED-4DB2-BD59-A6C34878D82A}">
                    <a16:rowId xmlns:a16="http://schemas.microsoft.com/office/drawing/2014/main" val="2767687208"/>
                  </a:ext>
                </a:extLst>
              </a:tr>
            </a:tbl>
          </a:graphicData>
        </a:graphic>
      </p:graphicFrame>
      <p:pic>
        <p:nvPicPr>
          <p:cNvPr id="17411" name="Imagen 5" descr="Avanz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76" y="3024626"/>
            <a:ext cx="723900" cy="7239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781217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p:nvPr/>
        </p:nvPicPr>
        <p:blipFill>
          <a:blip r:embed="rId2">
            <a:extLst>
              <a:ext uri="{28A0092B-C50C-407E-A947-70E740481C1C}">
                <a14:useLocalDpi xmlns:a14="http://schemas.microsoft.com/office/drawing/2010/main" val="0"/>
              </a:ext>
            </a:extLst>
          </a:blip>
          <a:srcRect/>
          <a:stretch>
            <a:fillRect/>
          </a:stretch>
        </p:blipFill>
        <p:spPr bwMode="auto">
          <a:xfrm>
            <a:off x="2657078" y="1926307"/>
            <a:ext cx="4608512" cy="1933581"/>
          </a:xfrm>
          <a:prstGeom prst="rect">
            <a:avLst/>
          </a:prstGeom>
          <a:noFill/>
          <a:ln>
            <a:noFill/>
          </a:ln>
        </p:spPr>
      </p:pic>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52822" y="918195"/>
            <a:ext cx="3806825" cy="1569660"/>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Las citas o puntos de reunión son los puntos de nuestro programa donde queremos sincronizar nuestro hilo de ejecución con otro hilo. Esto es muy interesante en aquellos casos en los que mi hilo de ejecución depende de los datos calculados o preparados por otro o de otros hilos de ejecución para poder continuar su tarea. Sí recordamos cuando estuvimos viendo las redes de Petri estos puntos de reunión o </a:t>
            </a:r>
            <a:r>
              <a:rPr lang="es-ES" dirty="0" err="1">
                <a:latin typeface="Arial" panose="020B0604020202020204" pitchFamily="34" charset="0"/>
                <a:ea typeface="Times New Roman" panose="02020603050405020304" pitchFamily="18" charset="0"/>
              </a:rPr>
              <a:t>joins</a:t>
            </a:r>
            <a:r>
              <a:rPr lang="es-ES" dirty="0">
                <a:latin typeface="Arial" panose="020B0604020202020204" pitchFamily="34" charset="0"/>
                <a:ea typeface="Times New Roman" panose="02020603050405020304" pitchFamily="18" charset="0"/>
              </a:rPr>
              <a:t>, se representaban de esta manera</a:t>
            </a:r>
          </a:p>
        </p:txBody>
      </p:sp>
    </p:spTree>
    <p:extLst>
      <p:ext uri="{BB962C8B-B14F-4D97-AF65-F5344CB8AC3E}">
        <p14:creationId xmlns:p14="http://schemas.microsoft.com/office/powerpoint/2010/main" val="3048801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1957933" y="1789770"/>
            <a:ext cx="5219700" cy="2247900"/>
          </a:xfrm>
          <a:prstGeom prst="rect">
            <a:avLst/>
          </a:prstGeom>
          <a:noFill/>
          <a:ln>
            <a:noFill/>
          </a:ln>
        </p:spPr>
      </p:pic>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52822" y="918195"/>
            <a:ext cx="3806825" cy="1737335"/>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este ejemplo al arrancar la simulación, vemos que el </a:t>
            </a:r>
            <a:r>
              <a:rPr lang="es-ES" dirty="0" err="1">
                <a:latin typeface="Arial" panose="020B0604020202020204" pitchFamily="34" charset="0"/>
                <a:ea typeface="Times New Roman" panose="02020603050405020304" pitchFamily="18" charset="0"/>
              </a:rPr>
              <a:t>token</a:t>
            </a:r>
            <a:r>
              <a:rPr lang="es-ES" dirty="0">
                <a:latin typeface="Arial" panose="020B0604020202020204" pitchFamily="34" charset="0"/>
                <a:ea typeface="Times New Roman" panose="02020603050405020304" pitchFamily="18" charset="0"/>
              </a:rPr>
              <a:t> se desdobla al crear el hilo, dando independencia a la ejecución del hilo con respecto al programa principal. En este caso el hilo podrá seguir ejecutándose libremente, mientras que el programa principal no podrá continuar ya que su siguiente acción es sincronizarse con el hijo a través de la cita (</a:t>
            </a:r>
            <a:r>
              <a:rPr lang="es-ES" dirty="0" err="1">
                <a:latin typeface="Arial" panose="020B0604020202020204" pitchFamily="34" charset="0"/>
                <a:ea typeface="Times New Roman" panose="02020603050405020304" pitchFamily="18" charset="0"/>
              </a:rPr>
              <a:t>join</a:t>
            </a:r>
            <a:r>
              <a:rPr lang="es-ES" dirty="0">
                <a:latin typeface="Arial" panose="020B0604020202020204" pitchFamily="34" charset="0"/>
                <a:ea typeface="Times New Roman" panose="02020603050405020304" pitchFamily="18" charset="0"/>
              </a:rPr>
              <a:t>), por lo que en este punto para poder disparar la transición “</a:t>
            </a:r>
            <a:r>
              <a:rPr lang="es-ES" dirty="0" err="1">
                <a:latin typeface="Arial" panose="020B0604020202020204" pitchFamily="34" charset="0"/>
                <a:ea typeface="Times New Roman" panose="02020603050405020304" pitchFamily="18" charset="0"/>
              </a:rPr>
              <a:t>join</a:t>
            </a:r>
            <a:r>
              <a:rPr lang="es-ES" dirty="0">
                <a:latin typeface="Arial" panose="020B0604020202020204" pitchFamily="34" charset="0"/>
                <a:ea typeface="Times New Roman" panose="02020603050405020304" pitchFamily="18" charset="0"/>
              </a:rPr>
              <a:t>” es necesario tener el </a:t>
            </a:r>
            <a:r>
              <a:rPr lang="es-ES" dirty="0" err="1">
                <a:latin typeface="Arial" panose="020B0604020202020204" pitchFamily="34" charset="0"/>
                <a:ea typeface="Times New Roman" panose="02020603050405020304" pitchFamily="18" charset="0"/>
              </a:rPr>
              <a:t>token</a:t>
            </a:r>
            <a:r>
              <a:rPr lang="es-ES" dirty="0">
                <a:latin typeface="Arial" panose="020B0604020202020204" pitchFamily="34" charset="0"/>
                <a:ea typeface="Times New Roman" panose="02020603050405020304" pitchFamily="18" charset="0"/>
              </a:rPr>
              <a:t> de “Sigue </a:t>
            </a:r>
            <a:r>
              <a:rPr lang="es-ES" dirty="0" err="1">
                <a:latin typeface="Arial" panose="020B0604020202020204" pitchFamily="34" charset="0"/>
                <a:ea typeface="Times New Roman" panose="02020603050405020304" pitchFamily="18" charset="0"/>
              </a:rPr>
              <a:t>Main</a:t>
            </a:r>
            <a:r>
              <a:rPr lang="es-ES" dirty="0">
                <a:latin typeface="Arial" panose="020B0604020202020204" pitchFamily="34" charset="0"/>
                <a:ea typeface="Times New Roman" panose="02020603050405020304" pitchFamily="18" charset="0"/>
              </a:rPr>
              <a:t>” pero también el de “Fin del hilo”.</a:t>
            </a:r>
          </a:p>
        </p:txBody>
      </p:sp>
    </p:spTree>
    <p:extLst>
      <p:ext uri="{BB962C8B-B14F-4D97-AF65-F5344CB8AC3E}">
        <p14:creationId xmlns:p14="http://schemas.microsoft.com/office/powerpoint/2010/main" val="2824316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p:nvPr/>
        </p:nvPicPr>
        <p:blipFill>
          <a:blip r:embed="rId2">
            <a:extLst>
              <a:ext uri="{28A0092B-C50C-407E-A947-70E740481C1C}">
                <a14:useLocalDpi xmlns:a14="http://schemas.microsoft.com/office/drawing/2010/main" val="0"/>
              </a:ext>
            </a:extLst>
          </a:blip>
          <a:srcRect/>
          <a:stretch>
            <a:fillRect/>
          </a:stretch>
        </p:blipFill>
        <p:spPr bwMode="auto">
          <a:xfrm>
            <a:off x="1204118" y="796622"/>
            <a:ext cx="5210175" cy="2247900"/>
          </a:xfrm>
          <a:prstGeom prst="rect">
            <a:avLst/>
          </a:prstGeom>
          <a:noFill/>
          <a:ln>
            <a:noFill/>
          </a:ln>
        </p:spPr>
      </p:pic>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424830" y="778866"/>
            <a:ext cx="5112568" cy="646331"/>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La única posibilidad pues de continuar la simulación es que el hilo de ejecución continúe su ejecución hasta que llegue a su final, disparando la transición “Fin del hilo” y alimentando así la transición “</a:t>
            </a:r>
            <a:r>
              <a:rPr lang="es-ES" dirty="0" err="1">
                <a:latin typeface="Arial" panose="020B0604020202020204" pitchFamily="34" charset="0"/>
                <a:ea typeface="Times New Roman" panose="02020603050405020304" pitchFamily="18" charset="0"/>
              </a:rPr>
              <a:t>join</a:t>
            </a:r>
            <a:r>
              <a:rPr lang="es-ES" dirty="0">
                <a:latin typeface="Arial" panose="020B0604020202020204" pitchFamily="34" charset="0"/>
                <a:ea typeface="Times New Roman" panose="02020603050405020304" pitchFamily="18" charset="0"/>
              </a:rPr>
              <a:t>”, de este modo:</a:t>
            </a:r>
          </a:p>
        </p:txBody>
      </p:sp>
      <p:sp>
        <p:nvSpPr>
          <p:cNvPr id="6" name="Rectángulo 5"/>
          <p:cNvSpPr/>
          <p:nvPr/>
        </p:nvSpPr>
        <p:spPr>
          <a:xfrm>
            <a:off x="424830" y="3127502"/>
            <a:ext cx="5389023" cy="646331"/>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Así finalmente el programa principal podrá terminar tras haber esperado la finalización de su hilo de ejecución, que podría estar devolviéndole datos sobre su ejecución o datos que el programa Principal necesitaría para poder seguir ejecutándose.</a:t>
            </a:r>
          </a:p>
        </p:txBody>
      </p:sp>
    </p:spTree>
    <p:extLst>
      <p:ext uri="{BB962C8B-B14F-4D97-AF65-F5344CB8AC3E}">
        <p14:creationId xmlns:p14="http://schemas.microsoft.com/office/powerpoint/2010/main" val="34518104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424830" y="778866"/>
            <a:ext cx="5112568" cy="1813830"/>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la clase </a:t>
            </a:r>
            <a:r>
              <a:rPr lang="es-ES" dirty="0" err="1">
                <a:latin typeface="Arial" panose="020B0604020202020204" pitchFamily="34" charset="0"/>
                <a:ea typeface="Times New Roman" panose="02020603050405020304" pitchFamily="18" charset="0"/>
              </a:rPr>
              <a:t>Thread</a:t>
            </a:r>
            <a:r>
              <a:rPr lang="es-ES" dirty="0">
                <a:latin typeface="Arial" panose="020B0604020202020204" pitchFamily="34" charset="0"/>
                <a:ea typeface="Times New Roman" panose="02020603050405020304" pitchFamily="18" charset="0"/>
              </a:rPr>
              <a:t> de Java las citas o puntos de reunión se implementan mediante el método </a:t>
            </a:r>
            <a:r>
              <a:rPr lang="es-ES" dirty="0" err="1">
                <a:latin typeface="Arial" panose="020B0604020202020204" pitchFamily="34" charset="0"/>
                <a:ea typeface="Times New Roman" panose="02020603050405020304" pitchFamily="18" charset="0"/>
              </a:rPr>
              <a:t>join</a:t>
            </a:r>
            <a:r>
              <a:rPr lang="es-ES" dirty="0">
                <a:latin typeface="Arial" panose="020B0604020202020204" pitchFamily="34" charset="0"/>
                <a:ea typeface="Times New Roman" panose="02020603050405020304" pitchFamily="18" charset="0"/>
              </a:rPr>
              <a:t>(), que permite a un hilo esperar a la finalización de la ejecución de otro hilo dado, de modo que para esperar por ejemplo desde el programa principal a la finalización del hilo 2, debería realizar la siguiente llamada al método </a:t>
            </a:r>
            <a:r>
              <a:rPr lang="es-ES" dirty="0" err="1">
                <a:latin typeface="Arial" panose="020B0604020202020204" pitchFamily="34" charset="0"/>
                <a:ea typeface="Times New Roman" panose="02020603050405020304" pitchFamily="18" charset="0"/>
              </a:rPr>
              <a:t>join</a:t>
            </a:r>
            <a:r>
              <a:rPr lang="es-ES" dirty="0">
                <a:latin typeface="Arial" panose="020B0604020202020204" pitchFamily="34" charset="0"/>
                <a:ea typeface="Times New Roman" panose="02020603050405020304" pitchFamily="18" charset="0"/>
              </a:rPr>
              <a:t> del hilo dos desde el programa principal:</a:t>
            </a:r>
          </a:p>
          <a:p>
            <a:pPr indent="450215" algn="just">
              <a:lnSpc>
                <a:spcPct val="120000"/>
              </a:lnSpc>
              <a:spcBef>
                <a:spcPts val="800"/>
              </a:spcBef>
              <a:spcAft>
                <a:spcPts val="800"/>
              </a:spcAft>
            </a:pPr>
            <a:r>
              <a:rPr lang="es-ES" dirty="0"/>
              <a:t>Hilo2.join();</a:t>
            </a:r>
          </a:p>
          <a:p>
            <a:pPr indent="450215" algn="just">
              <a:lnSpc>
                <a:spcPct val="120000"/>
              </a:lnSpc>
              <a:spcBef>
                <a:spcPts val="800"/>
              </a:spcBef>
              <a:spcAft>
                <a:spcPts val="800"/>
              </a:spcAft>
            </a:pPr>
            <a:endParaRPr lang="es-ES" dirty="0">
              <a:latin typeface="Arial" panose="020B0604020202020204" pitchFamily="34" charset="0"/>
              <a:ea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11110999"/>
              </p:ext>
            </p:extLst>
          </p:nvPr>
        </p:nvGraphicFramePr>
        <p:xfrm>
          <a:off x="1864990" y="2142332"/>
          <a:ext cx="4968552" cy="1468294"/>
        </p:xfrm>
        <a:graphic>
          <a:graphicData uri="http://schemas.openxmlformats.org/drawingml/2006/table">
            <a:tbl>
              <a:tblPr firstRow="1" firstCol="1" lastRow="1" lastCol="1" bandRow="1" bandCol="1">
                <a:tableStyleId>{5C22544A-7EE6-4342-B048-85BDC9FD1C3A}</a:tableStyleId>
              </a:tblPr>
              <a:tblGrid>
                <a:gridCol w="1032366">
                  <a:extLst>
                    <a:ext uri="{9D8B030D-6E8A-4147-A177-3AD203B41FA5}">
                      <a16:colId xmlns:a16="http://schemas.microsoft.com/office/drawing/2014/main" val="2099359605"/>
                    </a:ext>
                  </a:extLst>
                </a:gridCol>
                <a:gridCol w="3936186">
                  <a:extLst>
                    <a:ext uri="{9D8B030D-6E8A-4147-A177-3AD203B41FA5}">
                      <a16:colId xmlns:a16="http://schemas.microsoft.com/office/drawing/2014/main" val="2559847059"/>
                    </a:ext>
                  </a:extLst>
                </a:gridCol>
              </a:tblGrid>
              <a:tr h="1468294">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marL="71755" marR="71755" algn="just">
                        <a:lnSpc>
                          <a:spcPct val="120000"/>
                        </a:lnSpc>
                        <a:spcBef>
                          <a:spcPts val="800"/>
                        </a:spcBef>
                        <a:spcAft>
                          <a:spcPts val="800"/>
                        </a:spcAft>
                      </a:pPr>
                      <a:r>
                        <a:rPr lang="es-ES" sz="900" dirty="0">
                          <a:effectLst/>
                        </a:rPr>
                        <a:t>En muchas ocasiones puede suceder que el hilo de ejecución del cual estoy esperando su finalización de ejecución no termine por diversos motivos, se haya quedado colgado o esté realizando labores que llevan más tiempo del que yo me puedo permitir de espera. En estos casos es muy útil el poder programar los </a:t>
                      </a:r>
                      <a:r>
                        <a:rPr lang="es-ES" sz="900" dirty="0" err="1">
                          <a:effectLst/>
                        </a:rPr>
                        <a:t>join</a:t>
                      </a:r>
                      <a:r>
                        <a:rPr lang="es-ES" sz="900" dirty="0">
                          <a:effectLst/>
                        </a:rPr>
                        <a:t> con un tiempo máximo de espera que especificaré en milisegundos como primer parámetro en la llamada al método </a:t>
                      </a:r>
                      <a:r>
                        <a:rPr lang="es-ES" sz="900" dirty="0" err="1">
                          <a:effectLst/>
                        </a:rPr>
                        <a:t>join</a:t>
                      </a:r>
                      <a:r>
                        <a:rPr lang="es-ES" sz="900" dirty="0">
                          <a:effectLst/>
                        </a:rPr>
                        <a:t>.</a:t>
                      </a:r>
                      <a:endParaRPr lang="es-ES" sz="900" dirty="0">
                        <a:solidFill>
                          <a:srgbClr val="28703C"/>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959831515"/>
                  </a:ext>
                </a:extLst>
              </a:tr>
            </a:tbl>
          </a:graphicData>
        </a:graphic>
      </p:graphicFrame>
      <p:pic>
        <p:nvPicPr>
          <p:cNvPr id="18433" name="Imagen 4" descr="Ate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989" y="2149100"/>
            <a:ext cx="827453" cy="82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322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7978" y="1144666"/>
            <a:ext cx="2500435" cy="2107300"/>
          </a:xfrm>
          <a:prstGeom prst="rect">
            <a:avLst/>
          </a:prstGeom>
        </p:spPr>
      </p:pic>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109051" y="919279"/>
            <a:ext cx="5008927" cy="2759730"/>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También al igual que vimos en el método </a:t>
            </a:r>
            <a:r>
              <a:rPr lang="es-ES" dirty="0" err="1">
                <a:latin typeface="Arial" panose="020B0604020202020204" pitchFamily="34" charset="0"/>
                <a:ea typeface="Times New Roman" panose="02020603050405020304" pitchFamily="18" charset="0"/>
              </a:rPr>
              <a:t>sleep</a:t>
            </a:r>
            <a:r>
              <a:rPr lang="es-ES" dirty="0">
                <a:latin typeface="Arial" panose="020B0604020202020204" pitchFamily="34" charset="0"/>
                <a:ea typeface="Times New Roman" panose="02020603050405020304" pitchFamily="18" charset="0"/>
              </a:rPr>
              <a:t>() es posible especificar un tiempo de espera máximo en nanosegundos de esta manera el parámetro primero serán los milisegundos de espera y el parámetro segundo los nanosegundos de espera.</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De este modo el método </a:t>
            </a:r>
            <a:r>
              <a:rPr lang="es-ES" dirty="0" err="1">
                <a:latin typeface="Arial" panose="020B0604020202020204" pitchFamily="34" charset="0"/>
                <a:ea typeface="Times New Roman" panose="02020603050405020304" pitchFamily="18" charset="0"/>
              </a:rPr>
              <a:t>join</a:t>
            </a:r>
            <a:r>
              <a:rPr lang="es-ES" dirty="0">
                <a:latin typeface="Arial" panose="020B0604020202020204" pitchFamily="34" charset="0"/>
                <a:ea typeface="Times New Roman" panose="02020603050405020304" pitchFamily="18" charset="0"/>
              </a:rPr>
              <a:t>() se puede ejecutar de las siguientes maneras:</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	Hilo1.join(); /* en esta invocación espero a que el hilo 1 termine */</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	Hilo2.join(1000); /* en esta especificación espero un segundo como máximo a que el hilo 2 termine */</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	Hilo3.join(0,50); /* en esta especificación espero 50 nanosegundos como máximo a que el hilo 3 termine */</a:t>
            </a:r>
          </a:p>
        </p:txBody>
      </p:sp>
    </p:spTree>
    <p:extLst>
      <p:ext uri="{BB962C8B-B14F-4D97-AF65-F5344CB8AC3E}">
        <p14:creationId xmlns:p14="http://schemas.microsoft.com/office/powerpoint/2010/main" val="19753647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4" name="Tabla 13"/>
          <p:cNvGraphicFramePr>
            <a:graphicFrameLocks noGrp="1"/>
          </p:cNvGraphicFramePr>
          <p:nvPr>
            <p:extLst>
              <p:ext uri="{D42A27DB-BD31-4B8C-83A1-F6EECF244321}">
                <p14:modId xmlns:p14="http://schemas.microsoft.com/office/powerpoint/2010/main" val="3156318886"/>
              </p:ext>
            </p:extLst>
          </p:nvPr>
        </p:nvGraphicFramePr>
        <p:xfrm>
          <a:off x="1504156" y="1509130"/>
          <a:ext cx="4610100" cy="1569255"/>
        </p:xfrm>
        <a:graphic>
          <a:graphicData uri="http://schemas.openxmlformats.org/drawingml/2006/table">
            <a:tbl>
              <a:tblPr firstRow="1" firstCol="1" lastRow="1" lastCol="1" bandRow="1" bandCol="1">
                <a:tableStyleId>{5C22544A-7EE6-4342-B048-85BDC9FD1C3A}</a:tableStyleId>
              </a:tblPr>
              <a:tblGrid>
                <a:gridCol w="957887">
                  <a:extLst>
                    <a:ext uri="{9D8B030D-6E8A-4147-A177-3AD203B41FA5}">
                      <a16:colId xmlns:a16="http://schemas.microsoft.com/office/drawing/2014/main" val="2419971171"/>
                    </a:ext>
                  </a:extLst>
                </a:gridCol>
                <a:gridCol w="3652213">
                  <a:extLst>
                    <a:ext uri="{9D8B030D-6E8A-4147-A177-3AD203B41FA5}">
                      <a16:colId xmlns:a16="http://schemas.microsoft.com/office/drawing/2014/main" val="1069405922"/>
                    </a:ext>
                  </a:extLst>
                </a:gridCol>
              </a:tblGrid>
              <a:tr h="1569255">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marL="71755" marR="71755" algn="just">
                        <a:lnSpc>
                          <a:spcPct val="120000"/>
                        </a:lnSpc>
                        <a:spcBef>
                          <a:spcPts val="800"/>
                        </a:spcBef>
                        <a:spcAft>
                          <a:spcPts val="800"/>
                        </a:spcAft>
                      </a:pPr>
                      <a:r>
                        <a:rPr lang="es-ES" sz="900" dirty="0">
                          <a:effectLst/>
                        </a:rPr>
                        <a:t>Hay que tener en cuenta que el método </a:t>
                      </a:r>
                      <a:r>
                        <a:rPr lang="es-ES" sz="900" dirty="0" err="1">
                          <a:effectLst/>
                        </a:rPr>
                        <a:t>join</a:t>
                      </a:r>
                      <a:r>
                        <a:rPr lang="es-ES" sz="900" dirty="0">
                          <a:effectLst/>
                        </a:rPr>
                        <a:t>() una vez invocado es capaz de responder a interrupciones devolviéndonos un </a:t>
                      </a:r>
                      <a:r>
                        <a:rPr lang="es-ES" sz="900" dirty="0" err="1">
                          <a:effectLst/>
                        </a:rPr>
                        <a:t>InterruptedException</a:t>
                      </a:r>
                      <a:r>
                        <a:rPr lang="es-ES" sz="900" dirty="0">
                          <a:effectLst/>
                        </a:rPr>
                        <a:t> que se puede capturar.</a:t>
                      </a:r>
                    </a:p>
                    <a:p>
                      <a:pPr marL="71755" marR="71755" algn="just">
                        <a:lnSpc>
                          <a:spcPct val="120000"/>
                        </a:lnSpc>
                        <a:spcBef>
                          <a:spcPts val="800"/>
                        </a:spcBef>
                        <a:spcAft>
                          <a:spcPts val="800"/>
                        </a:spcAft>
                      </a:pPr>
                      <a:r>
                        <a:rPr lang="es-ES" sz="900" dirty="0">
                          <a:effectLst/>
                        </a:rPr>
                        <a:t>A partir de ahí podríamos implementar nuestro propio </a:t>
                      </a:r>
                      <a:r>
                        <a:rPr lang="es-ES" sz="900" dirty="0" err="1">
                          <a:effectLst/>
                        </a:rPr>
                        <a:t>handler</a:t>
                      </a:r>
                      <a:r>
                        <a:rPr lang="es-ES" sz="900" dirty="0">
                          <a:effectLst/>
                        </a:rPr>
                        <a:t> de captura de la interrupción como hemos visto anteriormente.</a:t>
                      </a:r>
                      <a:endParaRPr lang="es-ES" sz="900" dirty="0">
                        <a:solidFill>
                          <a:srgbClr val="28703C"/>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049950525"/>
                  </a:ext>
                </a:extLst>
              </a:tr>
            </a:tbl>
          </a:graphicData>
        </a:graphic>
      </p:graphicFrame>
      <p:pic>
        <p:nvPicPr>
          <p:cNvPr id="19460" name="Imagen 4" descr="Ate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3" y="1509130"/>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63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3302" y="585493"/>
            <a:ext cx="2285535" cy="1522344"/>
          </a:xfrm>
          <a:prstGeom prst="rect">
            <a:avLst/>
          </a:prstGeom>
        </p:spPr>
      </p:pic>
      <p:sp>
        <p:nvSpPr>
          <p:cNvPr id="5" name="4 Rectángulo"/>
          <p:cNvSpPr/>
          <p:nvPr/>
        </p:nvSpPr>
        <p:spPr>
          <a:xfrm>
            <a:off x="352822" y="861917"/>
            <a:ext cx="4032448" cy="969496"/>
          </a:xfrm>
          <a:prstGeom prst="rect">
            <a:avLst/>
          </a:prstGeom>
        </p:spPr>
        <p:txBody>
          <a:bodyPr wrap="square">
            <a:spAutoFit/>
          </a:bodyPr>
          <a:lstStyle/>
          <a:p>
            <a:pPr algn="just">
              <a:lnSpc>
                <a:spcPct val="114000"/>
              </a:lnSpc>
              <a:spcAft>
                <a:spcPts val="600"/>
              </a:spcAft>
            </a:pPr>
            <a:r>
              <a:rPr lang="es-ES" dirty="0">
                <a:solidFill>
                  <a:schemeClr val="accent3">
                    <a:lumMod val="75000"/>
                  </a:schemeClr>
                </a:solidFill>
                <a:latin typeface="Ubuntu"/>
              </a:rPr>
              <a:t>	Así pues como veíamos en la anterior unidad, un programa es un concepto estático qué hace referencia al código fuente que alguien o nosotros mismos hemos programado previamente en un entorno de desarrollo, un hilo será equivalente a un proceso, con alguna distinción:</a:t>
            </a:r>
            <a:endParaRPr lang="es-ES" dirty="0">
              <a:latin typeface="Ubuntu"/>
            </a:endParaRPr>
          </a:p>
        </p:txBody>
      </p:sp>
      <p:sp>
        <p:nvSpPr>
          <p:cNvPr id="4" name="3 CuadroTexto"/>
          <p:cNvSpPr txBox="1"/>
          <p:nvPr/>
        </p:nvSpPr>
        <p:spPr>
          <a:xfrm>
            <a:off x="4673302" y="702171"/>
            <a:ext cx="2666114" cy="400110"/>
          </a:xfrm>
          <a:prstGeom prst="rect">
            <a:avLst/>
          </a:prstGeom>
          <a:noFill/>
        </p:spPr>
        <p:txBody>
          <a:bodyPr wrap="none" rtlCol="0">
            <a:spAutoFit/>
          </a:bodyPr>
          <a:lstStyle/>
          <a:p>
            <a:pPr algn="ctr"/>
            <a:r>
              <a:rPr lang="es-ES" dirty="0">
                <a:solidFill>
                  <a:schemeClr val="bg1">
                    <a:lumMod val="65000"/>
                  </a:schemeClr>
                </a:solidFill>
              </a:rPr>
              <a:t>Zona reservada para Recursos gráficos y/o </a:t>
            </a:r>
          </a:p>
          <a:p>
            <a:pPr algn="ctr"/>
            <a:r>
              <a:rPr lang="es-ES" dirty="0">
                <a:solidFill>
                  <a:schemeClr val="bg1">
                    <a:lumMod val="65000"/>
                  </a:schemeClr>
                </a:solidFill>
              </a:rPr>
              <a:t>contenidos teóricos complementarios</a:t>
            </a:r>
          </a:p>
        </p:txBody>
      </p:sp>
      <p:graphicFrame>
        <p:nvGraphicFramePr>
          <p:cNvPr id="2" name="Tabla 1"/>
          <p:cNvGraphicFramePr>
            <a:graphicFrameLocks noGrp="1"/>
          </p:cNvGraphicFramePr>
          <p:nvPr>
            <p:extLst>
              <p:ext uri="{D42A27DB-BD31-4B8C-83A1-F6EECF244321}">
                <p14:modId xmlns:p14="http://schemas.microsoft.com/office/powerpoint/2010/main" val="980276068"/>
              </p:ext>
            </p:extLst>
          </p:nvPr>
        </p:nvGraphicFramePr>
        <p:xfrm>
          <a:off x="352822" y="1984816"/>
          <a:ext cx="6696745" cy="1200388"/>
        </p:xfrm>
        <a:graphic>
          <a:graphicData uri="http://schemas.openxmlformats.org/drawingml/2006/table">
            <a:tbl>
              <a:tblPr firstRow="1" firstCol="1" lastRow="1" lastCol="1" bandRow="1" bandCol="1">
                <a:tableStyleId>{5C22544A-7EE6-4342-B048-85BDC9FD1C3A}</a:tableStyleId>
              </a:tblPr>
              <a:tblGrid>
                <a:gridCol w="1318258">
                  <a:extLst>
                    <a:ext uri="{9D8B030D-6E8A-4147-A177-3AD203B41FA5}">
                      <a16:colId xmlns:a16="http://schemas.microsoft.com/office/drawing/2014/main" val="1044656336"/>
                    </a:ext>
                  </a:extLst>
                </a:gridCol>
                <a:gridCol w="5378487">
                  <a:extLst>
                    <a:ext uri="{9D8B030D-6E8A-4147-A177-3AD203B41FA5}">
                      <a16:colId xmlns:a16="http://schemas.microsoft.com/office/drawing/2014/main" val="1671947643"/>
                    </a:ext>
                  </a:extLst>
                </a:gridCol>
              </a:tblGrid>
              <a:tr h="1200388">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r>
                        <a:rPr lang="es-ES" sz="1000" b="1" kern="1200" dirty="0">
                          <a:solidFill>
                            <a:schemeClr val="lt1"/>
                          </a:solidFill>
                          <a:effectLst/>
                          <a:latin typeface="+mn-lt"/>
                          <a:ea typeface="+mn-ea"/>
                          <a:cs typeface="+mn-cs"/>
                        </a:rPr>
                        <a:t>Un hilo de ejecución se puede identificar con un proceso, es una parte en ejecución de un programa, solo que no está obligado a tener una zona exclusiva de código y la puede compartir con otros hilos de ejecución por temas de aumento del rendimiento del sistema, ya que la zona de código es una zona de memoria de solo lectura (</a:t>
                      </a:r>
                      <a:r>
                        <a:rPr lang="es-ES" sz="1000" b="1" kern="1200" dirty="0" err="1">
                          <a:solidFill>
                            <a:schemeClr val="lt1"/>
                          </a:solidFill>
                          <a:effectLst/>
                          <a:latin typeface="+mn-lt"/>
                          <a:ea typeface="+mn-ea"/>
                          <a:cs typeface="+mn-cs"/>
                        </a:rPr>
                        <a:t>Read</a:t>
                      </a:r>
                      <a:r>
                        <a:rPr lang="es-ES" sz="1000" b="1" kern="1200" dirty="0">
                          <a:solidFill>
                            <a:schemeClr val="lt1"/>
                          </a:solidFill>
                          <a:effectLst/>
                          <a:latin typeface="+mn-lt"/>
                          <a:ea typeface="+mn-ea"/>
                          <a:cs typeface="+mn-cs"/>
                        </a:rPr>
                        <a:t> </a:t>
                      </a:r>
                      <a:r>
                        <a:rPr lang="es-ES" sz="1000" b="1" kern="1200" dirty="0" err="1">
                          <a:solidFill>
                            <a:schemeClr val="lt1"/>
                          </a:solidFill>
                          <a:effectLst/>
                          <a:latin typeface="+mn-lt"/>
                          <a:ea typeface="+mn-ea"/>
                          <a:cs typeface="+mn-cs"/>
                        </a:rPr>
                        <a:t>Only</a:t>
                      </a:r>
                      <a:r>
                        <a:rPr lang="es-ES" sz="1000" b="1" kern="1200" dirty="0">
                          <a:solidFill>
                            <a:schemeClr val="lt1"/>
                          </a:solidFill>
                          <a:effectLst/>
                          <a:latin typeface="+mn-lt"/>
                          <a:ea typeface="+mn-ea"/>
                          <a:cs typeface="+mn-cs"/>
                        </a:rPr>
                        <a:t>) por lo que se puede compartir entre varios hilos sin problema de que haya cambios de datos en ella.</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009969021"/>
                  </a:ext>
                </a:extLst>
              </a:tr>
            </a:tbl>
          </a:graphicData>
        </a:graphic>
      </p:graphicFrame>
      <p:pic>
        <p:nvPicPr>
          <p:cNvPr id="2049" name="Imagen 9" descr="Defini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8" y="2002331"/>
            <a:ext cx="1340311" cy="1201120"/>
          </a:xfrm>
          <a:prstGeom prst="rect">
            <a:avLst/>
          </a:prstGeom>
          <a:noFill/>
          <a:extLst>
            <a:ext uri="{909E8E84-426E-40DD-AFC4-6F175D3DCCD1}">
              <a14:hiddenFill xmlns:a14="http://schemas.microsoft.com/office/drawing/2010/main">
                <a:solidFill>
                  <a:srgbClr val="FFFFFF"/>
                </a:solidFill>
              </a14:hiddenFill>
            </a:ext>
          </a:extLst>
        </p:spPr>
      </p:pic>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spTree>
    <p:extLst>
      <p:ext uri="{BB962C8B-B14F-4D97-AF65-F5344CB8AC3E}">
        <p14:creationId xmlns:p14="http://schemas.microsoft.com/office/powerpoint/2010/main" val="292850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200285" y="1357571"/>
            <a:ext cx="2606156" cy="1384995"/>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Retomemos ahora el ejemplo del programa </a:t>
            </a:r>
            <a:r>
              <a:rPr lang="es-ES" dirty="0" err="1">
                <a:latin typeface="Arial" panose="020B0604020202020204" pitchFamily="34" charset="0"/>
                <a:ea typeface="Times New Roman" panose="02020603050405020304" pitchFamily="18" charset="0"/>
              </a:rPr>
              <a:t>multihilo</a:t>
            </a:r>
            <a:r>
              <a:rPr lang="es-ES" dirty="0">
                <a:latin typeface="Arial" panose="020B0604020202020204" pitchFamily="34" charset="0"/>
                <a:ea typeface="Times New Roman" panose="02020603050405020304" pitchFamily="18" charset="0"/>
              </a:rPr>
              <a:t> en el que creamos desde el programa principal un primer hilo que podemos en ejecución. en este caso el programa principal además lanzará un mensaje en el que indica que el programa principal termina.</a:t>
            </a:r>
          </a:p>
        </p:txBody>
      </p:sp>
      <p:pic>
        <p:nvPicPr>
          <p:cNvPr id="13" name="Imagen 12" descr="D:\D\ONLINE\T2 EJS\Multihilo con JOIN\main original.jpg"/>
          <p:cNvPicPr/>
          <p:nvPr/>
        </p:nvPicPr>
        <p:blipFill>
          <a:blip r:embed="rId2">
            <a:extLst>
              <a:ext uri="{28A0092B-C50C-407E-A947-70E740481C1C}">
                <a14:useLocalDpi xmlns:a14="http://schemas.microsoft.com/office/drawing/2010/main" val="0"/>
              </a:ext>
            </a:extLst>
          </a:blip>
          <a:srcRect/>
          <a:stretch>
            <a:fillRect/>
          </a:stretch>
        </p:blipFill>
        <p:spPr bwMode="auto">
          <a:xfrm>
            <a:off x="3076352" y="807729"/>
            <a:ext cx="3952454" cy="2945623"/>
          </a:xfrm>
          <a:prstGeom prst="rect">
            <a:avLst/>
          </a:prstGeom>
          <a:noFill/>
          <a:ln>
            <a:noFill/>
          </a:ln>
        </p:spPr>
      </p:pic>
      <p:sp>
        <p:nvSpPr>
          <p:cNvPr id="15" name="Rectángulo 14"/>
          <p:cNvSpPr/>
          <p:nvPr/>
        </p:nvSpPr>
        <p:spPr>
          <a:xfrm>
            <a:off x="204188" y="961213"/>
            <a:ext cx="1797928"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aplicación</a:t>
            </a:r>
            <a:endParaRPr lang="es-ES" sz="800" b="1" dirty="0">
              <a:solidFill>
                <a:srgbClr val="04703C"/>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860643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252236" y="1241175"/>
            <a:ext cx="2736304" cy="2106667"/>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El código del hilo es exactamente el mismo que en el ejemplo que habíamos visto anteriormente, de manera que este hilo al ser ejecutado su método </a:t>
            </a:r>
            <a:r>
              <a:rPr lang="es-ES" dirty="0" err="1">
                <a:latin typeface="Arial" panose="020B0604020202020204" pitchFamily="34" charset="0"/>
                <a:ea typeface="Times New Roman" panose="02020603050405020304" pitchFamily="18" charset="0"/>
              </a:rPr>
              <a:t>start</a:t>
            </a:r>
            <a:r>
              <a:rPr lang="es-ES" dirty="0">
                <a:latin typeface="Arial" panose="020B0604020202020204" pitchFamily="34" charset="0"/>
                <a:ea typeface="Times New Roman" panose="02020603050405020304" pitchFamily="18" charset="0"/>
              </a:rPr>
              <a:t> lanza un mensaje que indica que está arrancando e inmediatamente después el método llama al método </a:t>
            </a:r>
            <a:r>
              <a:rPr lang="es-ES" dirty="0" err="1">
                <a:latin typeface="Arial" panose="020B0604020202020204" pitchFamily="34" charset="0"/>
                <a:ea typeface="Times New Roman" panose="02020603050405020304" pitchFamily="18" charset="0"/>
              </a:rPr>
              <a:t>start</a:t>
            </a:r>
            <a:r>
              <a:rPr lang="es-ES" dirty="0">
                <a:latin typeface="Arial" panose="020B0604020202020204" pitchFamily="34" charset="0"/>
                <a:ea typeface="Times New Roman" panose="02020603050405020304" pitchFamily="18" charset="0"/>
              </a:rPr>
              <a:t> de su clase superior es decir de la clase </a:t>
            </a:r>
            <a:r>
              <a:rPr lang="es-ES" dirty="0" err="1">
                <a:latin typeface="Arial" panose="020B0604020202020204" pitchFamily="34" charset="0"/>
                <a:ea typeface="Times New Roman" panose="02020603050405020304" pitchFamily="18" charset="0"/>
              </a:rPr>
              <a:t>Thread</a:t>
            </a:r>
            <a:r>
              <a:rPr lang="es-ES" dirty="0">
                <a:latin typeface="Arial" panose="020B0604020202020204" pitchFamily="34" charset="0"/>
                <a:ea typeface="Times New Roman" panose="02020603050405020304" pitchFamily="18" charset="0"/>
              </a:rPr>
              <a:t>, quien a su vez pondrá en ejecución el método run que también hemos ahora escrito con un segundo mensaje de "hola mundo".</a:t>
            </a:r>
          </a:p>
        </p:txBody>
      </p:sp>
      <p:sp>
        <p:nvSpPr>
          <p:cNvPr id="14" name="Rectángulo 13"/>
          <p:cNvSpPr/>
          <p:nvPr/>
        </p:nvSpPr>
        <p:spPr>
          <a:xfrm>
            <a:off x="280814" y="796622"/>
            <a:ext cx="1797928"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aplicación</a:t>
            </a:r>
            <a:endParaRPr lang="es-ES" sz="800" b="1" dirty="0">
              <a:solidFill>
                <a:srgbClr val="04703C"/>
              </a:solidFill>
              <a:effectLst/>
              <a:latin typeface="Arial" panose="020B0604020202020204" pitchFamily="34" charset="0"/>
              <a:ea typeface="Times New Roman" panose="02020603050405020304" pitchFamily="18" charset="0"/>
            </a:endParaRPr>
          </a:p>
        </p:txBody>
      </p:sp>
      <p:pic>
        <p:nvPicPr>
          <p:cNvPr id="15" name="Imagen 14" descr="D:\D\ONLINE\T2 EJS\Multihilo con JOIN\thread original.jpg"/>
          <p:cNvPicPr/>
          <p:nvPr/>
        </p:nvPicPr>
        <p:blipFill>
          <a:blip r:embed="rId2">
            <a:extLst>
              <a:ext uri="{28A0092B-C50C-407E-A947-70E740481C1C}">
                <a14:useLocalDpi xmlns:a14="http://schemas.microsoft.com/office/drawing/2010/main" val="0"/>
              </a:ext>
            </a:extLst>
          </a:blip>
          <a:srcRect/>
          <a:stretch>
            <a:fillRect/>
          </a:stretch>
        </p:blipFill>
        <p:spPr bwMode="auto">
          <a:xfrm>
            <a:off x="3301291" y="527249"/>
            <a:ext cx="3735685" cy="3534520"/>
          </a:xfrm>
          <a:prstGeom prst="rect">
            <a:avLst/>
          </a:prstGeom>
          <a:noFill/>
          <a:ln>
            <a:noFill/>
          </a:ln>
        </p:spPr>
      </p:pic>
    </p:spTree>
    <p:extLst>
      <p:ext uri="{BB962C8B-B14F-4D97-AF65-F5344CB8AC3E}">
        <p14:creationId xmlns:p14="http://schemas.microsoft.com/office/powerpoint/2010/main" val="335904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48512" y="1484829"/>
            <a:ext cx="2736304" cy="1737335"/>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Cuando ejecutamos a este proyecto vemos que sucede algo curioso y es que el programa principal pone en ejecución al hilo llamando a su método </a:t>
            </a:r>
            <a:r>
              <a:rPr lang="es-ES" dirty="0" err="1">
                <a:latin typeface="Arial" panose="020B0604020202020204" pitchFamily="34" charset="0"/>
                <a:ea typeface="Times New Roman" panose="02020603050405020304" pitchFamily="18" charset="0"/>
              </a:rPr>
              <a:t>start</a:t>
            </a:r>
            <a:r>
              <a:rPr lang="es-ES" dirty="0">
                <a:latin typeface="Arial" panose="020B0604020202020204" pitchFamily="34" charset="0"/>
                <a:ea typeface="Times New Roman" panose="02020603050405020304" pitchFamily="18" charset="0"/>
              </a:rPr>
              <a:t>. El método </a:t>
            </a:r>
            <a:r>
              <a:rPr lang="es-ES" dirty="0" err="1">
                <a:latin typeface="Arial" panose="020B0604020202020204" pitchFamily="34" charset="0"/>
                <a:ea typeface="Times New Roman" panose="02020603050405020304" pitchFamily="18" charset="0"/>
              </a:rPr>
              <a:t>start</a:t>
            </a:r>
            <a:r>
              <a:rPr lang="es-ES" dirty="0">
                <a:latin typeface="Arial" panose="020B0604020202020204" pitchFamily="34" charset="0"/>
                <a:ea typeface="Times New Roman" panose="02020603050405020304" pitchFamily="18" charset="0"/>
              </a:rPr>
              <a:t> es capaz de imprimir su mensaje de "arrancando", pero acto seguido es el programa principal el que imprime por pantalla que está terminando. Finalmente se imprime el "Hola Mundo" del hilo.</a:t>
            </a:r>
          </a:p>
        </p:txBody>
      </p:sp>
      <p:sp>
        <p:nvSpPr>
          <p:cNvPr id="14" name="Rectángulo 13"/>
          <p:cNvSpPr/>
          <p:nvPr/>
        </p:nvSpPr>
        <p:spPr>
          <a:xfrm>
            <a:off x="348512" y="937852"/>
            <a:ext cx="1797928"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aplicación</a:t>
            </a:r>
            <a:endParaRPr lang="es-ES" sz="800" b="1" dirty="0">
              <a:solidFill>
                <a:srgbClr val="04703C"/>
              </a:solidFill>
              <a:effectLst/>
              <a:latin typeface="Arial" panose="020B0604020202020204" pitchFamily="34" charset="0"/>
              <a:ea typeface="Times New Roman" panose="02020603050405020304" pitchFamily="18" charset="0"/>
            </a:endParaRPr>
          </a:p>
        </p:txBody>
      </p:sp>
      <p:pic>
        <p:nvPicPr>
          <p:cNvPr id="13" name="Imagen 12" descr="D:\D\ONLINE\T2 EJS\Multihilo con JOIN\ejecucion 1.jpg"/>
          <p:cNvPicPr/>
          <p:nvPr/>
        </p:nvPicPr>
        <p:blipFill>
          <a:blip r:embed="rId2">
            <a:extLst>
              <a:ext uri="{28A0092B-C50C-407E-A947-70E740481C1C}">
                <a14:useLocalDpi xmlns:a14="http://schemas.microsoft.com/office/drawing/2010/main" val="0"/>
              </a:ext>
            </a:extLst>
          </a:blip>
          <a:srcRect/>
          <a:stretch>
            <a:fillRect/>
          </a:stretch>
        </p:blipFill>
        <p:spPr bwMode="auto">
          <a:xfrm>
            <a:off x="3649868" y="1592021"/>
            <a:ext cx="3171825" cy="1171575"/>
          </a:xfrm>
          <a:prstGeom prst="rect">
            <a:avLst/>
          </a:prstGeom>
          <a:noFill/>
          <a:ln>
            <a:noFill/>
          </a:ln>
        </p:spPr>
      </p:pic>
    </p:spTree>
    <p:extLst>
      <p:ext uri="{BB962C8B-B14F-4D97-AF65-F5344CB8AC3E}">
        <p14:creationId xmlns:p14="http://schemas.microsoft.com/office/powerpoint/2010/main" val="16620945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D:\D\ONLINE\T2 EJS\Multihilo con JOIN\ejecucion 1.2.jpg"/>
          <p:cNvPicPr/>
          <p:nvPr/>
        </p:nvPicPr>
        <p:blipFill>
          <a:blip r:embed="rId2">
            <a:extLst>
              <a:ext uri="{28A0092B-C50C-407E-A947-70E740481C1C}">
                <a14:useLocalDpi xmlns:a14="http://schemas.microsoft.com/office/drawing/2010/main" val="0"/>
              </a:ext>
            </a:extLst>
          </a:blip>
          <a:srcRect/>
          <a:stretch>
            <a:fillRect/>
          </a:stretch>
        </p:blipFill>
        <p:spPr bwMode="auto">
          <a:xfrm>
            <a:off x="2408238" y="1922762"/>
            <a:ext cx="5210175" cy="2209800"/>
          </a:xfrm>
          <a:prstGeom prst="rect">
            <a:avLst/>
          </a:prstGeom>
          <a:noFill/>
          <a:ln>
            <a:noFill/>
          </a:ln>
        </p:spPr>
      </p:pic>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48512" y="1151590"/>
            <a:ext cx="4540814" cy="1384995"/>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Esto sucede porque el programa principal está compitiendo por el procesador al mismo tiempo que el hilo de ejecución que él mismo ha creado, de modo que los mensajes del hilo y del programa principal salen entremezclados por pantalla y además el orden de los mensajes dependerá de la carga del sistema operativo en ese momento y de las decisiones que tome el </a:t>
            </a:r>
            <a:r>
              <a:rPr lang="es-ES" dirty="0" err="1">
                <a:latin typeface="Arial" panose="020B0604020202020204" pitchFamily="34" charset="0"/>
                <a:ea typeface="Times New Roman" panose="02020603050405020304" pitchFamily="18" charset="0"/>
              </a:rPr>
              <a:t>Scheduler</a:t>
            </a:r>
            <a:r>
              <a:rPr lang="es-ES" dirty="0">
                <a:latin typeface="Arial" panose="020B0604020202020204" pitchFamily="34" charset="0"/>
                <a:ea typeface="Times New Roman" panose="02020603050405020304" pitchFamily="18" charset="0"/>
              </a:rPr>
              <a:t> coma por lo que no es previsible el orden de los mensajes que leeremos.</a:t>
            </a:r>
          </a:p>
        </p:txBody>
      </p:sp>
      <p:sp>
        <p:nvSpPr>
          <p:cNvPr id="14" name="Rectángulo 13"/>
          <p:cNvSpPr/>
          <p:nvPr/>
        </p:nvSpPr>
        <p:spPr>
          <a:xfrm>
            <a:off x="348512" y="758359"/>
            <a:ext cx="1797928"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aplicación</a:t>
            </a:r>
            <a:endParaRPr lang="es-ES" sz="800" b="1" dirty="0">
              <a:solidFill>
                <a:srgbClr val="04703C"/>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37125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48512" y="1151590"/>
            <a:ext cx="2524590" cy="2492990"/>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este ejemplo lo que vamos a utilizar es una cita o punto de reunión entre el programa principal y él y lo que ha creado, de manera que cuando el programa principal lance a ejecutar su hilo, no seguir avanzando hasta que el hilo de ejecución termine. Esto lo conseguimos con un </a:t>
            </a:r>
            <a:r>
              <a:rPr lang="es-ES" dirty="0" err="1">
                <a:latin typeface="Arial" panose="020B0604020202020204" pitchFamily="34" charset="0"/>
                <a:ea typeface="Times New Roman" panose="02020603050405020304" pitchFamily="18" charset="0"/>
              </a:rPr>
              <a:t>join</a:t>
            </a:r>
            <a:r>
              <a:rPr lang="es-ES" dirty="0">
                <a:latin typeface="Arial" panose="020B0604020202020204" pitchFamily="34" charset="0"/>
                <a:ea typeface="Times New Roman" panose="02020603050405020304" pitchFamily="18" charset="0"/>
              </a:rPr>
              <a:t> estratégicamente colocado justo entre el mensaje que el programa principal quién imprimir por pantalla y la invocación del método </a:t>
            </a:r>
            <a:r>
              <a:rPr lang="es-ES" dirty="0" err="1">
                <a:latin typeface="Arial" panose="020B0604020202020204" pitchFamily="34" charset="0"/>
                <a:ea typeface="Times New Roman" panose="02020603050405020304" pitchFamily="18" charset="0"/>
              </a:rPr>
              <a:t>start</a:t>
            </a:r>
            <a:r>
              <a:rPr lang="es-ES" dirty="0">
                <a:latin typeface="Arial" panose="020B0604020202020204" pitchFamily="34" charset="0"/>
                <a:ea typeface="Times New Roman" panose="02020603050405020304" pitchFamily="18" charset="0"/>
              </a:rPr>
              <a:t> del hilo de ejecución por parte del programa principal.</a:t>
            </a:r>
          </a:p>
        </p:txBody>
      </p:sp>
      <p:sp>
        <p:nvSpPr>
          <p:cNvPr id="14" name="Rectángulo 13"/>
          <p:cNvSpPr/>
          <p:nvPr/>
        </p:nvSpPr>
        <p:spPr>
          <a:xfrm>
            <a:off x="348512" y="758359"/>
            <a:ext cx="1797928"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aplicación</a:t>
            </a:r>
            <a:endParaRPr lang="es-ES" sz="800" b="1" dirty="0">
              <a:solidFill>
                <a:srgbClr val="04703C"/>
              </a:solidFill>
              <a:effectLst/>
              <a:latin typeface="Arial" panose="020B0604020202020204" pitchFamily="34" charset="0"/>
              <a:ea typeface="Times New Roman" panose="02020603050405020304" pitchFamily="18" charset="0"/>
            </a:endParaRPr>
          </a:p>
        </p:txBody>
      </p:sp>
      <p:pic>
        <p:nvPicPr>
          <p:cNvPr id="13" name="Imagen 12" descr="D:\D\ONLINE\T2 EJS\Multihilo con JOIN\main con join y error.jpg"/>
          <p:cNvPicPr/>
          <p:nvPr/>
        </p:nvPicPr>
        <p:blipFill>
          <a:blip r:embed="rId2">
            <a:extLst>
              <a:ext uri="{28A0092B-C50C-407E-A947-70E740481C1C}">
                <a14:useLocalDpi xmlns:a14="http://schemas.microsoft.com/office/drawing/2010/main" val="0"/>
              </a:ext>
            </a:extLst>
          </a:blip>
          <a:srcRect/>
          <a:stretch>
            <a:fillRect/>
          </a:stretch>
        </p:blipFill>
        <p:spPr bwMode="auto">
          <a:xfrm>
            <a:off x="3051086" y="668365"/>
            <a:ext cx="4214504" cy="3418181"/>
          </a:xfrm>
          <a:prstGeom prst="rect">
            <a:avLst/>
          </a:prstGeom>
          <a:noFill/>
          <a:ln>
            <a:noFill/>
          </a:ln>
        </p:spPr>
      </p:pic>
    </p:spTree>
    <p:extLst>
      <p:ext uri="{BB962C8B-B14F-4D97-AF65-F5344CB8AC3E}">
        <p14:creationId xmlns:p14="http://schemas.microsoft.com/office/powerpoint/2010/main" val="5997411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48512" y="1151590"/>
            <a:ext cx="2524590" cy="2106667"/>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Podemos ver que el intentar invocar directamente al método </a:t>
            </a:r>
            <a:r>
              <a:rPr lang="es-ES" dirty="0" err="1">
                <a:latin typeface="Arial" panose="020B0604020202020204" pitchFamily="34" charset="0"/>
                <a:ea typeface="Times New Roman" panose="02020603050405020304" pitchFamily="18" charset="0"/>
              </a:rPr>
              <a:t>join</a:t>
            </a:r>
            <a:r>
              <a:rPr lang="es-ES" dirty="0">
                <a:latin typeface="Arial" panose="020B0604020202020204" pitchFamily="34" charset="0"/>
                <a:ea typeface="Times New Roman" panose="02020603050405020304" pitchFamily="18" charset="0"/>
              </a:rPr>
              <a:t> del hilo nos genera un error punto si nos ponemos encima del error para analizar lo vemos que </a:t>
            </a:r>
            <a:r>
              <a:rPr lang="es-ES" dirty="0" err="1">
                <a:latin typeface="Arial" panose="020B0604020202020204" pitchFamily="34" charset="0"/>
                <a:ea typeface="Times New Roman" panose="02020603050405020304" pitchFamily="18" charset="0"/>
              </a:rPr>
              <a:t>NetBeans</a:t>
            </a:r>
            <a:r>
              <a:rPr lang="es-ES" dirty="0">
                <a:latin typeface="Arial" panose="020B0604020202020204" pitchFamily="34" charset="0"/>
                <a:ea typeface="Times New Roman" panose="02020603050405020304" pitchFamily="18" charset="0"/>
              </a:rPr>
              <a:t> nos está indicando que las invocaciones del método </a:t>
            </a:r>
            <a:r>
              <a:rPr lang="es-ES" dirty="0" err="1">
                <a:latin typeface="Arial" panose="020B0604020202020204" pitchFamily="34" charset="0"/>
                <a:ea typeface="Times New Roman" panose="02020603050405020304" pitchFamily="18" charset="0"/>
              </a:rPr>
              <a:t>join</a:t>
            </a:r>
            <a:r>
              <a:rPr lang="es-ES" dirty="0">
                <a:latin typeface="Arial" panose="020B0604020202020204" pitchFamily="34" charset="0"/>
                <a:ea typeface="Times New Roman" panose="02020603050405020304" pitchFamily="18" charset="0"/>
              </a:rPr>
              <a:t> pueden generar interrupciones, por lo que debe estar definida la captura de la excepción o indicado que ignoraremos excepciones en ese punto.</a:t>
            </a:r>
          </a:p>
        </p:txBody>
      </p:sp>
      <p:sp>
        <p:nvSpPr>
          <p:cNvPr id="14" name="Rectángulo 13"/>
          <p:cNvSpPr/>
          <p:nvPr/>
        </p:nvSpPr>
        <p:spPr>
          <a:xfrm>
            <a:off x="348512" y="758359"/>
            <a:ext cx="1797928"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aplicación</a:t>
            </a:r>
            <a:endParaRPr lang="es-ES" sz="800" b="1" dirty="0">
              <a:solidFill>
                <a:srgbClr val="04703C"/>
              </a:solidFill>
              <a:effectLst/>
              <a:latin typeface="Arial" panose="020B0604020202020204" pitchFamily="34" charset="0"/>
              <a:ea typeface="Times New Roman" panose="02020603050405020304" pitchFamily="18" charset="0"/>
            </a:endParaRPr>
          </a:p>
        </p:txBody>
      </p:sp>
      <p:pic>
        <p:nvPicPr>
          <p:cNvPr id="15" name="Imagen 14" descr="D:\D\ONLINE\T2 EJS\Multihilo con JOIN\main con join y error detalle.jpg"/>
          <p:cNvPicPr/>
          <p:nvPr/>
        </p:nvPicPr>
        <p:blipFill>
          <a:blip r:embed="rId2">
            <a:extLst>
              <a:ext uri="{28A0092B-C50C-407E-A947-70E740481C1C}">
                <a14:useLocalDpi xmlns:a14="http://schemas.microsoft.com/office/drawing/2010/main" val="0"/>
              </a:ext>
            </a:extLst>
          </a:blip>
          <a:srcRect/>
          <a:stretch>
            <a:fillRect/>
          </a:stretch>
        </p:blipFill>
        <p:spPr bwMode="auto">
          <a:xfrm>
            <a:off x="2927548" y="686003"/>
            <a:ext cx="4626074" cy="3328536"/>
          </a:xfrm>
          <a:prstGeom prst="rect">
            <a:avLst/>
          </a:prstGeom>
          <a:noFill/>
          <a:ln>
            <a:noFill/>
          </a:ln>
        </p:spPr>
      </p:pic>
    </p:spTree>
    <p:extLst>
      <p:ext uri="{BB962C8B-B14F-4D97-AF65-F5344CB8AC3E}">
        <p14:creationId xmlns:p14="http://schemas.microsoft.com/office/powerpoint/2010/main" val="29937326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48512" y="1521559"/>
            <a:ext cx="2524590" cy="1942519"/>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La solución en este caso es sencilla, simplemente tenemos que indicar que el método </a:t>
            </a:r>
            <a:r>
              <a:rPr lang="es-ES" dirty="0" err="1">
                <a:latin typeface="Arial" panose="020B0604020202020204" pitchFamily="34" charset="0"/>
                <a:ea typeface="Times New Roman" panose="02020603050405020304" pitchFamily="18" charset="0"/>
              </a:rPr>
              <a:t>main</a:t>
            </a:r>
            <a:r>
              <a:rPr lang="es-ES" dirty="0">
                <a:latin typeface="Arial" panose="020B0604020202020204" pitchFamily="34" charset="0"/>
                <a:ea typeface="Times New Roman" panose="02020603050405020304" pitchFamily="18" charset="0"/>
              </a:rPr>
              <a:t> ignorará las excepciones. </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realidad, lo que hará el </a:t>
            </a:r>
            <a:r>
              <a:rPr lang="es-ES" dirty="0" err="1">
                <a:latin typeface="Arial" panose="020B0604020202020204" pitchFamily="34" charset="0"/>
                <a:ea typeface="Times New Roman" panose="02020603050405020304" pitchFamily="18" charset="0"/>
              </a:rPr>
              <a:t>main</a:t>
            </a:r>
            <a:r>
              <a:rPr lang="es-ES" dirty="0">
                <a:latin typeface="Arial" panose="020B0604020202020204" pitchFamily="34" charset="0"/>
                <a:ea typeface="Times New Roman" panose="02020603050405020304" pitchFamily="18" charset="0"/>
              </a:rPr>
              <a:t> será no capturarlas, de modo que éstas pasarán a la rutina invocadora del método </a:t>
            </a:r>
            <a:r>
              <a:rPr lang="es-ES" dirty="0" err="1">
                <a:latin typeface="Arial" panose="020B0604020202020204" pitchFamily="34" charset="0"/>
                <a:ea typeface="Times New Roman" panose="02020603050405020304" pitchFamily="18" charset="0"/>
              </a:rPr>
              <a:t>main</a:t>
            </a:r>
            <a:r>
              <a:rPr lang="es-ES" dirty="0">
                <a:latin typeface="Arial" panose="020B0604020202020204" pitchFamily="34" charset="0"/>
                <a:ea typeface="Times New Roman" panose="02020603050405020304" pitchFamily="18" charset="0"/>
              </a:rPr>
              <a:t> como hemos visto en puntos anteriores.</a:t>
            </a:r>
          </a:p>
        </p:txBody>
      </p:sp>
      <p:sp>
        <p:nvSpPr>
          <p:cNvPr id="14" name="Rectángulo 13"/>
          <p:cNvSpPr/>
          <p:nvPr/>
        </p:nvSpPr>
        <p:spPr>
          <a:xfrm>
            <a:off x="348512" y="988929"/>
            <a:ext cx="1797928"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aplicación</a:t>
            </a:r>
            <a:endParaRPr lang="es-ES" sz="800" b="1" dirty="0">
              <a:solidFill>
                <a:srgbClr val="04703C"/>
              </a:solidFill>
              <a:effectLst/>
              <a:latin typeface="Arial" panose="020B0604020202020204" pitchFamily="34" charset="0"/>
              <a:ea typeface="Times New Roman" panose="02020603050405020304" pitchFamily="18" charset="0"/>
            </a:endParaRPr>
          </a:p>
        </p:txBody>
      </p:sp>
      <p:pic>
        <p:nvPicPr>
          <p:cNvPr id="13" name="Imagen 12" descr="D:\D\ONLINE\T2 EJS\Multihilo con JOIN\main con join y error solucion.jpg"/>
          <p:cNvPicPr/>
          <p:nvPr/>
        </p:nvPicPr>
        <p:blipFill>
          <a:blip r:embed="rId2">
            <a:extLst>
              <a:ext uri="{28A0092B-C50C-407E-A947-70E740481C1C}">
                <a14:useLocalDpi xmlns:a14="http://schemas.microsoft.com/office/drawing/2010/main" val="0"/>
              </a:ext>
            </a:extLst>
          </a:blip>
          <a:srcRect/>
          <a:stretch>
            <a:fillRect/>
          </a:stretch>
        </p:blipFill>
        <p:spPr bwMode="auto">
          <a:xfrm>
            <a:off x="3014924" y="726988"/>
            <a:ext cx="4272616" cy="3171999"/>
          </a:xfrm>
          <a:prstGeom prst="rect">
            <a:avLst/>
          </a:prstGeom>
          <a:noFill/>
          <a:ln>
            <a:noFill/>
          </a:ln>
        </p:spPr>
      </p:pic>
    </p:spTree>
    <p:extLst>
      <p:ext uri="{BB962C8B-B14F-4D97-AF65-F5344CB8AC3E}">
        <p14:creationId xmlns:p14="http://schemas.microsoft.com/office/powerpoint/2010/main" val="14509503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12868" y="1057890"/>
            <a:ext cx="3285916" cy="2865849"/>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Ahora, al ejecutar el proyecto, podemos ver que los mensajes ya son predecibles, y aparecen en el orden que nosotros queremos, es decir, cuando el programa principal lanza el hilo de ejecución lo siguiente que hace es ponerse a esperar al mismo sin </a:t>
            </a:r>
            <a:r>
              <a:rPr lang="es-ES" dirty="0" err="1">
                <a:latin typeface="Arial" panose="020B0604020202020204" pitchFamily="34" charset="0"/>
                <a:ea typeface="Times New Roman" panose="02020603050405020304" pitchFamily="18" charset="0"/>
              </a:rPr>
              <a:t>timeout</a:t>
            </a:r>
            <a:r>
              <a:rPr lang="es-ES" dirty="0">
                <a:latin typeface="Arial" panose="020B0604020202020204" pitchFamily="34" charset="0"/>
                <a:ea typeface="Times New Roman" panose="02020603050405020304" pitchFamily="18" charset="0"/>
              </a:rPr>
              <a:t>, por lo que hasta que el hilo de ejecución no termine el programa principal se quedará esperando en el </a:t>
            </a:r>
            <a:r>
              <a:rPr lang="es-ES" dirty="0" err="1">
                <a:latin typeface="Arial" panose="020B0604020202020204" pitchFamily="34" charset="0"/>
                <a:ea typeface="Times New Roman" panose="02020603050405020304" pitchFamily="18" charset="0"/>
              </a:rPr>
              <a:t>join</a:t>
            </a:r>
            <a:r>
              <a:rPr lang="es-ES" dirty="0">
                <a:latin typeface="Arial" panose="020B0604020202020204" pitchFamily="34" charset="0"/>
                <a:ea typeface="Times New Roman" panose="02020603050405020304" pitchFamily="18" charset="0"/>
              </a:rPr>
              <a:t>(). </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Una vez el hilo de ejecución termina, el programa principal lanza por pantalla su mensaje de finalización, de modo que siempre este último mensaje aparecerá en la última posición. Hemos conseguido sincronizar el programa principal con su hilo de ejecución implementando una cita.</a:t>
            </a:r>
          </a:p>
        </p:txBody>
      </p:sp>
      <p:sp>
        <p:nvSpPr>
          <p:cNvPr id="14" name="Rectángulo 13"/>
          <p:cNvSpPr/>
          <p:nvPr/>
        </p:nvSpPr>
        <p:spPr>
          <a:xfrm>
            <a:off x="341390" y="692689"/>
            <a:ext cx="1797928" cy="276999"/>
          </a:xfrm>
          <a:prstGeom prst="rect">
            <a:avLst/>
          </a:prstGeom>
        </p:spPr>
        <p:txBody>
          <a:bodyPr wrap="none">
            <a:spAutoFit/>
          </a:bodyPr>
          <a:lstStyle/>
          <a:p>
            <a:pPr marL="270510">
              <a:lnSpc>
                <a:spcPct val="120000"/>
              </a:lnSpc>
              <a:spcBef>
                <a:spcPts val="600"/>
              </a:spcBef>
              <a:spcAft>
                <a:spcPts val="1200"/>
              </a:spcAft>
              <a:tabLst>
                <a:tab pos="1170940" algn="l"/>
                <a:tab pos="449580" algn="l"/>
              </a:tabLst>
            </a:pPr>
            <a:r>
              <a:rPr lang="es-ES" b="1" dirty="0">
                <a:solidFill>
                  <a:srgbClr val="04703C"/>
                </a:solidFill>
                <a:latin typeface="Arial" panose="020B0604020202020204" pitchFamily="34" charset="0"/>
                <a:ea typeface="Times New Roman" panose="02020603050405020304" pitchFamily="18" charset="0"/>
              </a:rPr>
              <a:t>Ejemplo de aplicación</a:t>
            </a:r>
            <a:endParaRPr lang="es-ES" sz="800" b="1" dirty="0">
              <a:solidFill>
                <a:srgbClr val="04703C"/>
              </a:solidFill>
              <a:effectLst/>
              <a:latin typeface="Arial" panose="020B0604020202020204" pitchFamily="34" charset="0"/>
              <a:ea typeface="Times New Roman" panose="02020603050405020304" pitchFamily="18" charset="0"/>
            </a:endParaRPr>
          </a:p>
        </p:txBody>
      </p:sp>
      <p:pic>
        <p:nvPicPr>
          <p:cNvPr id="15" name="Imagen 14" descr="D:\D\ONLINE\T2 EJS\Multihilo con JOIN\ejecucion FINAL.jpg"/>
          <p:cNvPicPr/>
          <p:nvPr/>
        </p:nvPicPr>
        <p:blipFill>
          <a:blip r:embed="rId2">
            <a:extLst>
              <a:ext uri="{28A0092B-C50C-407E-A947-70E740481C1C}">
                <a14:useLocalDpi xmlns:a14="http://schemas.microsoft.com/office/drawing/2010/main" val="0"/>
              </a:ext>
            </a:extLst>
          </a:blip>
          <a:srcRect/>
          <a:stretch>
            <a:fillRect/>
          </a:stretch>
        </p:blipFill>
        <p:spPr bwMode="auto">
          <a:xfrm>
            <a:off x="3881214" y="1667867"/>
            <a:ext cx="3456384" cy="1410568"/>
          </a:xfrm>
          <a:prstGeom prst="rect">
            <a:avLst/>
          </a:prstGeom>
          <a:noFill/>
          <a:ln>
            <a:noFill/>
          </a:ln>
        </p:spPr>
      </p:pic>
    </p:spTree>
    <p:extLst>
      <p:ext uri="{BB962C8B-B14F-4D97-AF65-F5344CB8AC3E}">
        <p14:creationId xmlns:p14="http://schemas.microsoft.com/office/powerpoint/2010/main" val="3307494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2.3	Citas de los hilos de ejecución: </a:t>
            </a:r>
            <a:r>
              <a:rPr lang="es-ES" sz="1200" dirty="0" err="1">
                <a:solidFill>
                  <a:schemeClr val="bg1"/>
                </a:solidFill>
                <a:latin typeface="Ubuntu" pitchFamily="34" charset="0"/>
              </a:rPr>
              <a:t>join</a:t>
            </a:r>
            <a:r>
              <a:rPr lang="es-ES" sz="1200" dirty="0">
                <a:solidFill>
                  <a:schemeClr val="bg1"/>
                </a:solidFill>
                <a:latin typeface="Ubuntu" pitchFamily="34" charset="0"/>
              </a:rPr>
              <a:t>()</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Tabla 5"/>
          <p:cNvGraphicFramePr>
            <a:graphicFrameLocks noGrp="1"/>
          </p:cNvGraphicFramePr>
          <p:nvPr>
            <p:extLst>
              <p:ext uri="{D42A27DB-BD31-4B8C-83A1-F6EECF244321}">
                <p14:modId xmlns:p14="http://schemas.microsoft.com/office/powerpoint/2010/main" val="1194676829"/>
              </p:ext>
            </p:extLst>
          </p:nvPr>
        </p:nvGraphicFramePr>
        <p:xfrm>
          <a:off x="1494630" y="1134219"/>
          <a:ext cx="5122887" cy="2426639"/>
        </p:xfrm>
        <a:graphic>
          <a:graphicData uri="http://schemas.openxmlformats.org/drawingml/2006/table">
            <a:tbl>
              <a:tblPr firstRow="1" firstCol="1" lastRow="1" lastCol="1" bandRow="1" bandCol="1">
                <a:tableStyleId>{5C22544A-7EE6-4342-B048-85BDC9FD1C3A}</a:tableStyleId>
              </a:tblPr>
              <a:tblGrid>
                <a:gridCol w="1059633">
                  <a:extLst>
                    <a:ext uri="{9D8B030D-6E8A-4147-A177-3AD203B41FA5}">
                      <a16:colId xmlns:a16="http://schemas.microsoft.com/office/drawing/2014/main" val="4093300766"/>
                    </a:ext>
                  </a:extLst>
                </a:gridCol>
                <a:gridCol w="4063254">
                  <a:extLst>
                    <a:ext uri="{9D8B030D-6E8A-4147-A177-3AD203B41FA5}">
                      <a16:colId xmlns:a16="http://schemas.microsoft.com/office/drawing/2014/main" val="2055364398"/>
                    </a:ext>
                  </a:extLst>
                </a:gridCol>
              </a:tblGrid>
              <a:tr h="2426639">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marL="71755" marR="71755" algn="just">
                        <a:lnSpc>
                          <a:spcPct val="120000"/>
                        </a:lnSpc>
                        <a:spcBef>
                          <a:spcPts val="800"/>
                        </a:spcBef>
                        <a:spcAft>
                          <a:spcPts val="800"/>
                        </a:spcAft>
                      </a:pPr>
                      <a:r>
                        <a:rPr lang="es-ES" sz="900" dirty="0">
                          <a:effectLst/>
                        </a:rPr>
                        <a:t>Modifica el proyecto anterior para crear tres hilos diferentes, de modo que a cada se le pueda pasar un mensaje a través de su constructor desde el </a:t>
                      </a:r>
                      <a:r>
                        <a:rPr lang="es-ES" sz="900" dirty="0" err="1">
                          <a:effectLst/>
                        </a:rPr>
                        <a:t>main</a:t>
                      </a:r>
                      <a:r>
                        <a:rPr lang="es-ES" sz="900" dirty="0">
                          <a:effectLst/>
                        </a:rPr>
                        <a:t> y que lo muestren por pantalla.</a:t>
                      </a:r>
                    </a:p>
                    <a:p>
                      <a:pPr marL="71755" marR="71755" algn="just">
                        <a:lnSpc>
                          <a:spcPct val="120000"/>
                        </a:lnSpc>
                        <a:spcBef>
                          <a:spcPts val="800"/>
                        </a:spcBef>
                        <a:spcAft>
                          <a:spcPts val="800"/>
                        </a:spcAft>
                      </a:pPr>
                      <a:r>
                        <a:rPr lang="es-ES" sz="900" dirty="0">
                          <a:effectLst/>
                        </a:rPr>
                        <a:t>Consigue que tu programa principal espere a la finalización de todos los hilos que ha creado antes de enviar su mensaje final.</a:t>
                      </a:r>
                    </a:p>
                    <a:p>
                      <a:pPr marL="71755" marR="71755" algn="just">
                        <a:lnSpc>
                          <a:spcPct val="120000"/>
                        </a:lnSpc>
                        <a:spcBef>
                          <a:spcPts val="800"/>
                        </a:spcBef>
                        <a:spcAft>
                          <a:spcPts val="800"/>
                        </a:spcAft>
                      </a:pPr>
                      <a:r>
                        <a:rPr lang="es-ES" sz="900" dirty="0">
                          <a:effectLst/>
                        </a:rPr>
                        <a:t>Ejecuta varias veces tu proyecto</a:t>
                      </a:r>
                    </a:p>
                    <a:p>
                      <a:pPr marL="71755" marR="71755" algn="just">
                        <a:lnSpc>
                          <a:spcPct val="120000"/>
                        </a:lnSpc>
                        <a:spcBef>
                          <a:spcPts val="800"/>
                        </a:spcBef>
                        <a:spcAft>
                          <a:spcPts val="800"/>
                        </a:spcAft>
                      </a:pPr>
                      <a:r>
                        <a:rPr lang="es-ES" sz="900" dirty="0">
                          <a:effectLst/>
                        </a:rPr>
                        <a:t>¿Es posible prever el orden en que los mensajes aparecerán por pantalla?</a:t>
                      </a:r>
                    </a:p>
                    <a:p>
                      <a:pPr marL="71755" marR="71755" algn="just">
                        <a:lnSpc>
                          <a:spcPct val="120000"/>
                        </a:lnSpc>
                        <a:spcBef>
                          <a:spcPts val="800"/>
                        </a:spcBef>
                        <a:spcAft>
                          <a:spcPts val="800"/>
                        </a:spcAft>
                      </a:pPr>
                      <a:r>
                        <a:rPr lang="es-ES" sz="900" dirty="0">
                          <a:effectLst/>
                        </a:rPr>
                        <a:t>Justifica tu respuesta</a:t>
                      </a:r>
                      <a:endParaRPr lang="es-ES" sz="900" dirty="0">
                        <a:solidFill>
                          <a:srgbClr val="28703C"/>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213470231"/>
                  </a:ext>
                </a:extLst>
              </a:tr>
            </a:tbl>
          </a:graphicData>
        </a:graphic>
      </p:graphicFrame>
      <p:pic>
        <p:nvPicPr>
          <p:cNvPr id="13313" name="Imagen 1" descr="A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1147180"/>
            <a:ext cx="875208" cy="8752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1493838" y="1266825"/>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4118406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	Exclusión mutua </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ángulo 5"/>
          <p:cNvSpPr/>
          <p:nvPr/>
        </p:nvSpPr>
        <p:spPr>
          <a:xfrm>
            <a:off x="-79226" y="1009597"/>
            <a:ext cx="5131805" cy="2339102"/>
          </a:xfrm>
          <a:prstGeom prst="rect">
            <a:avLst/>
          </a:prstGeom>
        </p:spPr>
        <p:txBody>
          <a:bodyPr wrap="square">
            <a:spAutoFit/>
          </a:bodyPr>
          <a:lstStyle/>
          <a:p>
            <a:pPr marL="914400" lvl="2" algn="just" fontAlgn="base">
              <a:spcBef>
                <a:spcPts val="2400"/>
              </a:spcBef>
              <a:spcAft>
                <a:spcPts val="1200"/>
              </a:spcAft>
              <a:buClr>
                <a:srgbClr val="000000"/>
              </a:buClr>
              <a:buSzPts val="1400"/>
              <a:tabLst>
                <a:tab pos="810260" algn="l"/>
              </a:tabLst>
            </a:pPr>
            <a:r>
              <a:rPr lang="es-ES" sz="1400" b="1" kern="0" dirty="0">
                <a:effectLst>
                  <a:outerShdw sx="0" sy="0">
                    <a:srgbClr val="000000"/>
                  </a:outerShdw>
                </a:effectLst>
                <a:latin typeface="Arial" panose="020B0604020202020204" pitchFamily="34" charset="0"/>
                <a:ea typeface="Times New Roman" panose="02020603050405020304" pitchFamily="18" charset="0"/>
                <a:cs typeface="Times New Roman" panose="02020603050405020304" pitchFamily="18" charset="0"/>
              </a:rPr>
              <a:t>3.1 - La Concurrencia en un Sistema Operativo</a:t>
            </a:r>
          </a:p>
          <a:p>
            <a:pPr marL="914400" lvl="2" algn="just" fontAlgn="base">
              <a:spcBef>
                <a:spcPts val="2400"/>
              </a:spcBef>
              <a:spcAft>
                <a:spcPts val="1200"/>
              </a:spcAft>
              <a:buClr>
                <a:srgbClr val="000000"/>
              </a:buClr>
              <a:buSzPts val="1400"/>
              <a:tabLst>
                <a:tab pos="810260" algn="l"/>
              </a:tabLst>
            </a:pPr>
            <a:r>
              <a:rPr lang="es-ES" sz="1400" b="1" kern="0" dirty="0">
                <a:effectLst>
                  <a:outerShdw sx="0" sy="0">
                    <a:srgbClr val="000000"/>
                  </a:outerShdw>
                </a:effectLst>
                <a:latin typeface="Arial" panose="020B0604020202020204" pitchFamily="34" charset="0"/>
                <a:ea typeface="Times New Roman" panose="02020603050405020304" pitchFamily="18" charset="0"/>
                <a:cs typeface="Times New Roman" panose="02020603050405020304" pitchFamily="18" charset="0"/>
              </a:rPr>
              <a:t>3.2 - La Sección Crítica</a:t>
            </a:r>
          </a:p>
          <a:p>
            <a:pPr marL="914400" lvl="2" algn="just" fontAlgn="base">
              <a:spcBef>
                <a:spcPts val="2400"/>
              </a:spcBef>
              <a:spcAft>
                <a:spcPts val="1200"/>
              </a:spcAft>
              <a:buClr>
                <a:srgbClr val="000000"/>
              </a:buClr>
              <a:buSzPts val="1400"/>
              <a:tabLst>
                <a:tab pos="810260" algn="l"/>
              </a:tabLst>
            </a:pPr>
            <a:r>
              <a:rPr lang="es-ES" sz="1400" b="1" kern="0" dirty="0">
                <a:effectLst>
                  <a:outerShdw sx="0" sy="0">
                    <a:srgbClr val="000000"/>
                  </a:outerShdw>
                </a:effectLst>
                <a:latin typeface="Arial" panose="020B0604020202020204" pitchFamily="34" charset="0"/>
                <a:ea typeface="Times New Roman" panose="02020603050405020304" pitchFamily="18" charset="0"/>
                <a:cs typeface="Times New Roman" panose="02020603050405020304" pitchFamily="18" charset="0"/>
              </a:rPr>
              <a:t>3.3 - Ejemplo de Aplicación</a:t>
            </a:r>
          </a:p>
          <a:p>
            <a:pPr marL="914400" lvl="2" algn="just" fontAlgn="base">
              <a:spcBef>
                <a:spcPts val="2400"/>
              </a:spcBef>
              <a:spcAft>
                <a:spcPts val="1200"/>
              </a:spcAft>
              <a:buClr>
                <a:srgbClr val="000000"/>
              </a:buClr>
              <a:buSzPts val="1400"/>
              <a:tabLst>
                <a:tab pos="810260" algn="l"/>
              </a:tabLst>
            </a:pPr>
            <a:r>
              <a:rPr lang="es-ES" sz="1400" b="1" kern="0" dirty="0">
                <a:effectLst>
                  <a:outerShdw sx="0" sy="0">
                    <a:srgbClr val="000000"/>
                  </a:outerShdw>
                </a:effectLst>
                <a:latin typeface="Arial" panose="020B0604020202020204" pitchFamily="34" charset="0"/>
                <a:ea typeface="Times New Roman" panose="02020603050405020304" pitchFamily="18" charset="0"/>
                <a:cs typeface="Times New Roman" panose="02020603050405020304" pitchFamily="18" charset="0"/>
              </a:rPr>
              <a:t>3.4 - Métodos sincronizados</a:t>
            </a:r>
            <a:endParaRPr lang="es-ES" sz="1400" b="1" u="none" strike="noStrike" kern="0" spc="0" dirty="0">
              <a:ln>
                <a:noFill/>
              </a:ln>
              <a:effectLst>
                <a:outerShdw sx="0" sy="0">
                  <a:srgbClr val="000000"/>
                </a:outerShdw>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7198" y="1396506"/>
            <a:ext cx="3783116" cy="2520501"/>
          </a:xfrm>
          <a:prstGeom prst="rect">
            <a:avLst/>
          </a:prstGeom>
        </p:spPr>
      </p:pic>
    </p:spTree>
    <p:extLst>
      <p:ext uri="{BB962C8B-B14F-4D97-AF65-F5344CB8AC3E}">
        <p14:creationId xmlns:p14="http://schemas.microsoft.com/office/powerpoint/2010/main" val="201072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6798" y="1033171"/>
            <a:ext cx="4032448" cy="1169551"/>
          </a:xfrm>
          <a:prstGeom prst="rect">
            <a:avLst/>
          </a:prstGeom>
        </p:spPr>
        <p:txBody>
          <a:bodyPr wrap="square">
            <a:spAutoFit/>
          </a:bodyPr>
          <a:lstStyle/>
          <a:p>
            <a:pPr algn="just"/>
            <a:r>
              <a:rPr lang="es-ES" dirty="0">
                <a:latin typeface="Ubuntu"/>
              </a:rPr>
              <a:t>	Estas clases permiten arrancar en el sistema </a:t>
            </a:r>
            <a:r>
              <a:rPr lang="es-ES" b="1" dirty="0">
                <a:latin typeface="Ubuntu"/>
              </a:rPr>
              <a:t>un hilo de ejecución nuevo</a:t>
            </a:r>
            <a:r>
              <a:rPr lang="es-ES" dirty="0">
                <a:latin typeface="Ubuntu"/>
              </a:rPr>
              <a:t> desde el programa que estamos ejecutando, de modo que nuestro programa está creando en tiempo de ejecución un nuevo hilo independiente cada vez que creemos un objeto de una de estas clases y que deberemos distinguido del programa principal para que ejecute sus propias tareas. </a:t>
            </a:r>
          </a:p>
          <a:p>
            <a:pPr algn="just"/>
            <a:endParaRPr lang="es-ES" dirty="0">
              <a:latin typeface="Ubuntu"/>
            </a:endParaRPr>
          </a:p>
        </p:txBody>
      </p:sp>
      <p:sp>
        <p:nvSpPr>
          <p:cNvPr id="15" name="CuadroTexto 14">
            <a:extLst>
              <a:ext uri="{FF2B5EF4-FFF2-40B4-BE49-F238E27FC236}">
                <a16:creationId xmlns:a16="http://schemas.microsoft.com/office/drawing/2014/main" id="{481C5E58-B37D-4605-B9BF-3175CF2640ED}"/>
              </a:ext>
            </a:extLst>
          </p:cNvPr>
          <p:cNvSpPr txBox="1"/>
          <p:nvPr/>
        </p:nvSpPr>
        <p:spPr>
          <a:xfrm>
            <a:off x="1504950" y="2946251"/>
            <a:ext cx="2903087"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b="1" dirty="0">
                <a:latin typeface="Ubuntu"/>
              </a:rPr>
              <a:t>Los hilos de ejecución </a:t>
            </a:r>
            <a:r>
              <a:rPr lang="es-ES" dirty="0">
                <a:latin typeface="Ubuntu"/>
              </a:rPr>
              <a:t>se pueden ver desde la herramienta “Administrador de tareas” como vimos en una actividad de la unidad anterior en la pestaña de Procesos.</a:t>
            </a:r>
          </a:p>
        </p:txBody>
      </p:sp>
      <p:cxnSp>
        <p:nvCxnSpPr>
          <p:cNvPr id="17" name="Conector recto de flecha 16">
            <a:extLst>
              <a:ext uri="{FF2B5EF4-FFF2-40B4-BE49-F238E27FC236}">
                <a16:creationId xmlns:a16="http://schemas.microsoft.com/office/drawing/2014/main" id="{47E5D252-F61A-4E72-AA8D-0C06ECDD6E35}"/>
              </a:ext>
            </a:extLst>
          </p:cNvPr>
          <p:cNvCxnSpPr>
            <a:cxnSpLocks/>
            <a:endCxn id="15" idx="1"/>
          </p:cNvCxnSpPr>
          <p:nvPr/>
        </p:nvCxnSpPr>
        <p:spPr>
          <a:xfrm>
            <a:off x="1000894" y="1422251"/>
            <a:ext cx="504056" cy="1877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10"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pic>
        <p:nvPicPr>
          <p:cNvPr id="6" name="Imagen 5"/>
          <p:cNvPicPr>
            <a:picLocks noChangeAspect="1"/>
          </p:cNvPicPr>
          <p:nvPr/>
        </p:nvPicPr>
        <p:blipFill>
          <a:blip r:embed="rId2"/>
          <a:stretch>
            <a:fillRect/>
          </a:stretch>
        </p:blipFill>
        <p:spPr>
          <a:xfrm>
            <a:off x="4529286" y="598528"/>
            <a:ext cx="2881993" cy="3208387"/>
          </a:xfrm>
          <a:prstGeom prst="rect">
            <a:avLst/>
          </a:prstGeom>
        </p:spPr>
      </p:pic>
    </p:spTree>
    <p:extLst>
      <p:ext uri="{BB962C8B-B14F-4D97-AF65-F5344CB8AC3E}">
        <p14:creationId xmlns:p14="http://schemas.microsoft.com/office/powerpoint/2010/main" val="1060149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3.1.	La Concurrencia en un Sistema Operativo</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436129" y="991235"/>
            <a:ext cx="3806825" cy="2328843"/>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un sistema operativo multiproceso actual, como ya sabemos, los procesos se ejecutan de manera simultánea, de modo que todos compiten por el procesador y se van intercalando sus ejecuciones según la planificación de nuestro </a:t>
            </a:r>
            <a:r>
              <a:rPr lang="es-ES" dirty="0" err="1">
                <a:latin typeface="Arial" panose="020B0604020202020204" pitchFamily="34" charset="0"/>
                <a:ea typeface="Times New Roman" panose="02020603050405020304" pitchFamily="18" charset="0"/>
              </a:rPr>
              <a:t>Scheduler</a:t>
            </a:r>
            <a:r>
              <a:rPr lang="es-ES" dirty="0">
                <a:latin typeface="Arial" panose="020B0604020202020204" pitchFamily="34" charset="0"/>
                <a:ea typeface="Times New Roman" panose="02020603050405020304" pitchFamily="18" charset="0"/>
              </a:rPr>
              <a:t>. </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este escenario es posible que varios procesos compartan datos en una zona de memoria o en un fichero. El que varios procesos lean datos compartidos no implica mayor problema, ya que las lecturas no son destructivas, pero la cosa cambia cuando alguno de los procesos quiere modificar esos datos compartidos. </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294" y="1419378"/>
            <a:ext cx="2945112" cy="1472556"/>
          </a:xfrm>
          <a:prstGeom prst="rect">
            <a:avLst/>
          </a:prstGeom>
        </p:spPr>
      </p:pic>
    </p:spTree>
    <p:extLst>
      <p:ext uri="{BB962C8B-B14F-4D97-AF65-F5344CB8AC3E}">
        <p14:creationId xmlns:p14="http://schemas.microsoft.com/office/powerpoint/2010/main" val="1355701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3.1.	La Concurrencia en un Sistema Operativo</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1503363" y="20843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1"/>
          <p:cNvSpPr/>
          <p:nvPr/>
        </p:nvSpPr>
        <p:spPr>
          <a:xfrm>
            <a:off x="352822" y="1341728"/>
            <a:ext cx="3806825" cy="1942519"/>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un sistema multiproceso se puede dar el caso de que un proceso consiga el procesador para ejecutarse y en su quantum de reloj asignado entre a modificar unos datos compartidos, pero no le dé tiempo a modificarlos de forma completa. De esta manera, cuando su quantum de reloj termina es expulsado del procesador y entra en ejecución un segundo proceso qué a su vez puede querer leer esos datos compartidos. </a:t>
            </a:r>
          </a:p>
          <a:p>
            <a:pPr indent="450215" algn="just">
              <a:lnSpc>
                <a:spcPct val="120000"/>
              </a:lnSpc>
              <a:spcBef>
                <a:spcPts val="800"/>
              </a:spcBef>
              <a:spcAft>
                <a:spcPts val="800"/>
              </a:spcAft>
            </a:pPr>
            <a:endParaRPr lang="es-ES" dirty="0">
              <a:latin typeface="Arial" panose="020B0604020202020204" pitchFamily="34" charset="0"/>
              <a:ea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302" y="846187"/>
            <a:ext cx="2775533" cy="2775533"/>
          </a:xfrm>
          <a:prstGeom prst="rect">
            <a:avLst/>
          </a:prstGeom>
        </p:spPr>
      </p:pic>
    </p:spTree>
    <p:extLst>
      <p:ext uri="{BB962C8B-B14F-4D97-AF65-F5344CB8AC3E}">
        <p14:creationId xmlns:p14="http://schemas.microsoft.com/office/powerpoint/2010/main" val="31847600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3.1.	La Concurrencia en un Sistema Operativo</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42253" y="918195"/>
            <a:ext cx="3806825" cy="3161891"/>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En este escenario el segundo proceso estará leyendo datos no actualizados de forma completa, por lo que puede estar leyendo datos incompletos o erróneos. Más preocupante incluso es el escenario en el que tras abandonar el procesador el primero de los procesos y dejar los datos modificados a medias, entra un segundo proceso al procesador para modificar también los datos compartidos, de manera que puede llegar a sobrescribir los datos que ya en un primer momento no estaban estables dejando unos datos corruptos. </a:t>
            </a:r>
          </a:p>
          <a:p>
            <a:pPr indent="450215" algn="just">
              <a:lnSpc>
                <a:spcPct val="120000"/>
              </a:lnSpc>
              <a:spcBef>
                <a:spcPts val="800"/>
              </a:spcBef>
              <a:spcAft>
                <a:spcPts val="800"/>
              </a:spcAft>
            </a:pPr>
            <a:r>
              <a:rPr lang="es-ES" dirty="0"/>
              <a:t>La complejidad del problema puede ir creciendo, ya que este segundo proceso también es posible que dejé los datos modificados a medias y sea también expulsado del procesador, por lo que el problema se va acumulando.</a:t>
            </a:r>
          </a:p>
          <a:p>
            <a:pPr indent="450215" algn="just">
              <a:lnSpc>
                <a:spcPct val="120000"/>
              </a:lnSpc>
              <a:spcBef>
                <a:spcPts val="800"/>
              </a:spcBef>
              <a:spcAft>
                <a:spcPts val="800"/>
              </a:spcAft>
            </a:pPr>
            <a:endParaRPr lang="es-ES" dirty="0">
              <a:latin typeface="Arial" panose="020B0604020202020204" pitchFamily="34" charset="0"/>
              <a:ea typeface="Times New Roman" panose="02020603050405020304" pitchFamily="18" charset="0"/>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270" y="918195"/>
            <a:ext cx="3051472" cy="2817590"/>
          </a:xfrm>
          <a:prstGeom prst="rect">
            <a:avLst/>
          </a:prstGeom>
        </p:spPr>
      </p:pic>
    </p:spTree>
    <p:extLst>
      <p:ext uri="{BB962C8B-B14F-4D97-AF65-F5344CB8AC3E}">
        <p14:creationId xmlns:p14="http://schemas.microsoft.com/office/powerpoint/2010/main" val="38317894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3.1.	La Concurrencia en un Sistema Operativo</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52822" y="1211765"/>
            <a:ext cx="3806825" cy="2106667"/>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Vemos pues que la fuente de todos estos problemas es qué dos o más procesos quieren modificar unos datos compartidos entre ellos de manera descontrolada. La solución es sencilla y se basa simplemente en marcar toda la zona del código de los procesos que modifica los datos compartidos como una zona de exclusión mutua, de manera que cuando vayan a acceder a los datos compartidos se pueda bloquear el acceso para el resto de los procesos hasta que el proceso que el proceso que está modificando los datos de por terminada su modificación, lo que puede ser realizado en N quantums de reloj.</a:t>
            </a:r>
          </a:p>
        </p:txBody>
      </p:sp>
      <p:pic>
        <p:nvPicPr>
          <p:cNvPr id="6" name="Imagen 5"/>
          <p:cNvPicPr>
            <a:picLocks noChangeAspect="1"/>
          </p:cNvPicPr>
          <p:nvPr/>
        </p:nvPicPr>
        <p:blipFill>
          <a:blip r:embed="rId2"/>
          <a:stretch>
            <a:fillRect/>
          </a:stretch>
        </p:blipFill>
        <p:spPr>
          <a:xfrm>
            <a:off x="4533552" y="754565"/>
            <a:ext cx="2703618" cy="2952328"/>
          </a:xfrm>
          <a:prstGeom prst="rect">
            <a:avLst/>
          </a:prstGeom>
        </p:spPr>
      </p:pic>
    </p:spTree>
    <p:extLst>
      <p:ext uri="{BB962C8B-B14F-4D97-AF65-F5344CB8AC3E}">
        <p14:creationId xmlns:p14="http://schemas.microsoft.com/office/powerpoint/2010/main" val="28650889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3.2.	La Sección Crítica</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52822" y="1102127"/>
            <a:ext cx="3806825" cy="814005"/>
          </a:xfrm>
          <a:prstGeom prst="rect">
            <a:avLst/>
          </a:prstGeom>
        </p:spPr>
        <p:txBody>
          <a:bodyPr>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Ya conocemos el problema de exclusión mutua y cómo afrontarlo, veamos ahora como implementar una solución para el mismo de modo que N procesos compartan datos que a su vez puedan modificar de manera fiable.</a:t>
            </a:r>
          </a:p>
        </p:txBody>
      </p:sp>
      <p:graphicFrame>
        <p:nvGraphicFramePr>
          <p:cNvPr id="12" name="Tabla 11"/>
          <p:cNvGraphicFramePr>
            <a:graphicFrameLocks noGrp="1"/>
          </p:cNvGraphicFramePr>
          <p:nvPr>
            <p:extLst>
              <p:ext uri="{D42A27DB-BD31-4B8C-83A1-F6EECF244321}">
                <p14:modId xmlns:p14="http://schemas.microsoft.com/office/powerpoint/2010/main" val="1003990238"/>
              </p:ext>
            </p:extLst>
          </p:nvPr>
        </p:nvGraphicFramePr>
        <p:xfrm>
          <a:off x="1494631" y="2249202"/>
          <a:ext cx="4629150" cy="1045257"/>
        </p:xfrm>
        <a:graphic>
          <a:graphicData uri="http://schemas.openxmlformats.org/drawingml/2006/table">
            <a:tbl>
              <a:tblPr firstRow="1" firstCol="1" lastRow="1" lastCol="1" bandRow="1" bandCol="1">
                <a:tableStyleId>{5C22544A-7EE6-4342-B048-85BDC9FD1C3A}</a:tableStyleId>
              </a:tblPr>
              <a:tblGrid>
                <a:gridCol w="957507">
                  <a:extLst>
                    <a:ext uri="{9D8B030D-6E8A-4147-A177-3AD203B41FA5}">
                      <a16:colId xmlns:a16="http://schemas.microsoft.com/office/drawing/2014/main" val="1159606784"/>
                    </a:ext>
                  </a:extLst>
                </a:gridCol>
                <a:gridCol w="3671643">
                  <a:extLst>
                    <a:ext uri="{9D8B030D-6E8A-4147-A177-3AD203B41FA5}">
                      <a16:colId xmlns:a16="http://schemas.microsoft.com/office/drawing/2014/main" val="4269276287"/>
                    </a:ext>
                  </a:extLst>
                </a:gridCol>
              </a:tblGrid>
              <a:tr h="1045257">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r>
                        <a:rPr lang="es-ES" sz="900" dirty="0">
                          <a:effectLst/>
                        </a:rPr>
                        <a:t>La zona de exclusión mutua o sección crítica es esa parte del código que modifica los datos compartidos por dos o más procesos.</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435192220"/>
                  </a:ext>
                </a:extLst>
              </a:tr>
            </a:tbl>
          </a:graphicData>
        </a:graphic>
      </p:graphicFrame>
      <p:pic>
        <p:nvPicPr>
          <p:cNvPr id="15363" name="Imagen 9" descr="Defini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2249488"/>
            <a:ext cx="723900" cy="7239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218233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3.2.	La Sección Crítica</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52823" y="1102127"/>
            <a:ext cx="2520280" cy="2513509"/>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El modelado de este problema con una de nuestras redes de Petri sería el siguiente.</a:t>
            </a:r>
          </a:p>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Como podemos observar en el móvil una red de Petri para nuestra zona de exclusión mutua o sección crítica tenemos dos y los que compiten por entrar cada uno de ellos a su propia sección crítica. para esto lo que tenemos que implementar es un sencillo robo de turno de un </a:t>
            </a:r>
            <a:r>
              <a:rPr lang="es-ES" dirty="0" err="1">
                <a:latin typeface="Arial" panose="020B0604020202020204" pitchFamily="34" charset="0"/>
                <a:ea typeface="Times New Roman" panose="02020603050405020304" pitchFamily="18" charset="0"/>
              </a:rPr>
              <a:t>token</a:t>
            </a:r>
            <a:r>
              <a:rPr lang="es-ES" dirty="0">
                <a:latin typeface="Arial" panose="020B0604020202020204" pitchFamily="34" charset="0"/>
                <a:ea typeface="Times New Roman" panose="02020603050405020304" pitchFamily="18" charset="0"/>
              </a:rPr>
              <a:t> en una posición o estado que llamaremos semáforo.</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3205972" y="995955"/>
            <a:ext cx="4308373" cy="2480364"/>
          </a:xfrm>
          <a:prstGeom prst="rect">
            <a:avLst/>
          </a:prstGeom>
          <a:noFill/>
          <a:ln>
            <a:noFill/>
          </a:ln>
        </p:spPr>
      </p:pic>
    </p:spTree>
    <p:extLst>
      <p:ext uri="{BB962C8B-B14F-4D97-AF65-F5344CB8AC3E}">
        <p14:creationId xmlns:p14="http://schemas.microsoft.com/office/powerpoint/2010/main" val="3590529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3.2.	La Sección Crítica</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52822" y="1211765"/>
            <a:ext cx="2016223" cy="1754326"/>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De esta manera la entrada a la sección crítica está habilitada en un principio para los dos procesos hoy las y será el primero de ellos al ejecutar su transición de intento de entrada a la sección crítica y el que robará el toque en compartido del semáforo.</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2585070" y="983165"/>
            <a:ext cx="4698082" cy="2373546"/>
          </a:xfrm>
          <a:prstGeom prst="rect">
            <a:avLst/>
          </a:prstGeom>
          <a:noFill/>
          <a:ln>
            <a:noFill/>
          </a:ln>
        </p:spPr>
      </p:pic>
    </p:spTree>
    <p:extLst>
      <p:ext uri="{BB962C8B-B14F-4D97-AF65-F5344CB8AC3E}">
        <p14:creationId xmlns:p14="http://schemas.microsoft.com/office/powerpoint/2010/main" val="36317070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3.2.	La Sección Crítica</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215996" y="1141550"/>
            <a:ext cx="2081042" cy="2291333"/>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Una vez el hilo dos ha terminado de modificar los datos compartidos, tarea que puede realizar en un quantum de reloj o en N quantums de reloj, el hilo dos saldrá de su sección crítica devolviendo el </a:t>
            </a:r>
            <a:r>
              <a:rPr lang="es-ES" dirty="0" err="1">
                <a:latin typeface="Arial" panose="020B0604020202020204" pitchFamily="34" charset="0"/>
                <a:ea typeface="Times New Roman" panose="02020603050405020304" pitchFamily="18" charset="0"/>
              </a:rPr>
              <a:t>token</a:t>
            </a:r>
            <a:r>
              <a:rPr lang="es-ES" dirty="0">
                <a:latin typeface="Arial" panose="020B0604020202020204" pitchFamily="34" charset="0"/>
                <a:ea typeface="Times New Roman" panose="02020603050405020304" pitchFamily="18" charset="0"/>
              </a:rPr>
              <a:t> al estado “semáforo” y habilitando al hilo uno para que pueda entrar a su vez a su propia sección crítica para modificar los datos compartidos.</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2377599" y="758453"/>
            <a:ext cx="5219700" cy="3057525"/>
          </a:xfrm>
          <a:prstGeom prst="rect">
            <a:avLst/>
          </a:prstGeom>
          <a:noFill/>
          <a:ln>
            <a:noFill/>
          </a:ln>
        </p:spPr>
      </p:pic>
    </p:spTree>
    <p:extLst>
      <p:ext uri="{BB962C8B-B14F-4D97-AF65-F5344CB8AC3E}">
        <p14:creationId xmlns:p14="http://schemas.microsoft.com/office/powerpoint/2010/main" val="8732258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3.2.	La Sección Crítica</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424830" y="806495"/>
            <a:ext cx="6257506" cy="646331"/>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Cuando el primero de los hilos consigue el turno para entrar en su sección crítica inhabilita la entrada a la sección crítica del resto de procesos que tendrán que esperar hasta que el hilo de ejecución que está en su sección crítica decida salir de ella y dar por finalizada la modificación de datos compartidos.</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216918" y="1370013"/>
            <a:ext cx="5000625" cy="2673350"/>
          </a:xfrm>
          <a:prstGeom prst="rect">
            <a:avLst/>
          </a:prstGeom>
          <a:noFill/>
          <a:ln>
            <a:noFill/>
          </a:ln>
        </p:spPr>
      </p:pic>
    </p:spTree>
    <p:extLst>
      <p:ext uri="{BB962C8B-B14F-4D97-AF65-F5344CB8AC3E}">
        <p14:creationId xmlns:p14="http://schemas.microsoft.com/office/powerpoint/2010/main" val="33227985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3.2.	La Sección Crítica</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424830" y="806495"/>
            <a:ext cx="6840760" cy="830997"/>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Exactamente igual que en el modelo anterior cuando el hilo de ejecución sale de su sección crítica devuelve el </a:t>
            </a:r>
            <a:r>
              <a:rPr lang="es-ES" dirty="0" err="1">
                <a:latin typeface="Arial" panose="020B0604020202020204" pitchFamily="34" charset="0"/>
                <a:ea typeface="Times New Roman" panose="02020603050405020304" pitchFamily="18" charset="0"/>
              </a:rPr>
              <a:t>token</a:t>
            </a:r>
            <a:r>
              <a:rPr lang="es-ES" dirty="0">
                <a:latin typeface="Arial" panose="020B0604020202020204" pitchFamily="34" charset="0"/>
                <a:ea typeface="Times New Roman" panose="02020603050405020304" pitchFamily="18" charset="0"/>
              </a:rPr>
              <a:t> habilitando el semáforo para que el resto de los hilos puedan entrar a sus secciones críticas correspondientes. A partir de ahora de nuevo el resto de los hilos competirán entre sí para acceder a la sección crítica robando el turno del semáforo.</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1144910" y="1356360"/>
            <a:ext cx="5086350" cy="2700655"/>
          </a:xfrm>
          <a:prstGeom prst="rect">
            <a:avLst/>
          </a:prstGeom>
          <a:noFill/>
          <a:ln>
            <a:noFill/>
          </a:ln>
        </p:spPr>
      </p:pic>
    </p:spTree>
    <p:extLst>
      <p:ext uri="{BB962C8B-B14F-4D97-AF65-F5344CB8AC3E}">
        <p14:creationId xmlns:p14="http://schemas.microsoft.com/office/powerpoint/2010/main" val="346026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6798" y="1033171"/>
            <a:ext cx="4032448" cy="861774"/>
          </a:xfrm>
          <a:prstGeom prst="rect">
            <a:avLst/>
          </a:prstGeom>
        </p:spPr>
        <p:txBody>
          <a:bodyPr wrap="square">
            <a:spAutoFit/>
          </a:bodyPr>
          <a:lstStyle/>
          <a:p>
            <a:pPr algn="just"/>
            <a:r>
              <a:rPr lang="es-ES" dirty="0">
                <a:latin typeface="Ubuntu"/>
              </a:rPr>
              <a:t>	La clase </a:t>
            </a:r>
            <a:r>
              <a:rPr lang="es-ES" dirty="0" err="1">
                <a:latin typeface="Ubuntu"/>
              </a:rPr>
              <a:t>Thread</a:t>
            </a:r>
            <a:r>
              <a:rPr lang="es-ES" dirty="0">
                <a:latin typeface="Ubuntu"/>
              </a:rPr>
              <a:t> y el interfaz </a:t>
            </a:r>
            <a:r>
              <a:rPr lang="es-ES" dirty="0" err="1">
                <a:latin typeface="Ubuntu"/>
              </a:rPr>
              <a:t>runnable</a:t>
            </a:r>
            <a:r>
              <a:rPr lang="es-ES" dirty="0">
                <a:latin typeface="Ubuntu"/>
              </a:rPr>
              <a:t> nos proveerán además de una serie de métodos que nos permitan controlar perfectamente el hilo de ejecución, así cómo ponerlo en contacto con el resto de procesos con los que se tenga que comunicar.</a:t>
            </a:r>
          </a:p>
          <a:p>
            <a:pPr algn="just"/>
            <a:endParaRPr lang="es-ES" dirty="0">
              <a:latin typeface="Ubuntu"/>
            </a:endParaRPr>
          </a:p>
        </p:txBody>
      </p:sp>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10" name="6 CuadroTexto"/>
          <p:cNvSpPr txBox="1"/>
          <p:nvPr/>
        </p:nvSpPr>
        <p:spPr>
          <a:xfrm>
            <a:off x="3205973" y="204502"/>
            <a:ext cx="2214578" cy="276999"/>
          </a:xfrm>
          <a:prstGeom prst="rect">
            <a:avLst/>
          </a:prstGeom>
          <a:noFill/>
        </p:spPr>
        <p:txBody>
          <a:bodyPr wrap="square" rtlCol="0">
            <a:spAutoFit/>
          </a:bodyPr>
          <a:lstStyle/>
          <a:p>
            <a:r>
              <a:rPr lang="es-ES" sz="1200" b="0" dirty="0">
                <a:solidFill>
                  <a:schemeClr val="bg1"/>
                </a:solidFill>
                <a:latin typeface="Ubuntu" pitchFamily="34" charset="0"/>
              </a:rPr>
              <a:t>1.1. </a:t>
            </a:r>
            <a:r>
              <a:rPr lang="es-ES" sz="1200" dirty="0">
                <a:solidFill>
                  <a:schemeClr val="bg1"/>
                </a:solidFill>
                <a:latin typeface="Ubuntu" pitchFamily="34" charset="0"/>
              </a:rPr>
              <a:t>Hilos de ejecución</a:t>
            </a:r>
            <a:endParaRPr lang="es-ES" sz="1200" b="0" dirty="0">
              <a:solidFill>
                <a:schemeClr val="bg1"/>
              </a:solidFill>
              <a:latin typeface="Ubuntu"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019226132"/>
              </p:ext>
            </p:extLst>
          </p:nvPr>
        </p:nvGraphicFramePr>
        <p:xfrm>
          <a:off x="352822" y="1984816"/>
          <a:ext cx="6696745" cy="1200388"/>
        </p:xfrm>
        <a:graphic>
          <a:graphicData uri="http://schemas.openxmlformats.org/drawingml/2006/table">
            <a:tbl>
              <a:tblPr firstRow="1" firstCol="1" lastRow="1" lastCol="1" bandRow="1" bandCol="1">
                <a:tableStyleId>{5C22544A-7EE6-4342-B048-85BDC9FD1C3A}</a:tableStyleId>
              </a:tblPr>
              <a:tblGrid>
                <a:gridCol w="1318258">
                  <a:extLst>
                    <a:ext uri="{9D8B030D-6E8A-4147-A177-3AD203B41FA5}">
                      <a16:colId xmlns:a16="http://schemas.microsoft.com/office/drawing/2014/main" val="1044656336"/>
                    </a:ext>
                  </a:extLst>
                </a:gridCol>
                <a:gridCol w="5378487">
                  <a:extLst>
                    <a:ext uri="{9D8B030D-6E8A-4147-A177-3AD203B41FA5}">
                      <a16:colId xmlns:a16="http://schemas.microsoft.com/office/drawing/2014/main" val="1671947643"/>
                    </a:ext>
                  </a:extLst>
                </a:gridCol>
              </a:tblGrid>
              <a:tr h="1200388">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r>
                        <a:rPr lang="es-ES" sz="1000" b="1" kern="1200" dirty="0">
                          <a:solidFill>
                            <a:schemeClr val="lt1"/>
                          </a:solidFill>
                          <a:effectLst/>
                          <a:latin typeface="+mn-lt"/>
                          <a:ea typeface="+mn-ea"/>
                          <a:cs typeface="+mn-cs"/>
                        </a:rPr>
                        <a:t>La clase </a:t>
                      </a:r>
                      <a:r>
                        <a:rPr lang="es-ES" sz="1000" b="1" kern="1200" dirty="0" err="1">
                          <a:solidFill>
                            <a:schemeClr val="lt1"/>
                          </a:solidFill>
                          <a:effectLst/>
                          <a:latin typeface="+mn-lt"/>
                          <a:ea typeface="+mn-ea"/>
                          <a:cs typeface="+mn-cs"/>
                        </a:rPr>
                        <a:t>Thread</a:t>
                      </a:r>
                      <a:r>
                        <a:rPr lang="es-ES" sz="1000" b="1" kern="1200" dirty="0">
                          <a:solidFill>
                            <a:schemeClr val="lt1"/>
                          </a:solidFill>
                          <a:effectLst/>
                          <a:latin typeface="+mn-lt"/>
                          <a:ea typeface="+mn-ea"/>
                          <a:cs typeface="+mn-cs"/>
                        </a:rPr>
                        <a:t> es una clase predefinida por la biblioteca de funciones </a:t>
                      </a:r>
                      <a:r>
                        <a:rPr lang="es-ES" sz="1000" b="1" kern="1200" dirty="0" err="1">
                          <a:solidFill>
                            <a:schemeClr val="lt1"/>
                          </a:solidFill>
                          <a:effectLst/>
                          <a:latin typeface="+mn-lt"/>
                          <a:ea typeface="+mn-ea"/>
                          <a:cs typeface="+mn-cs"/>
                        </a:rPr>
                        <a:t>java.Lang.Thread</a:t>
                      </a:r>
                      <a:r>
                        <a:rPr lang="es-ES" sz="1000" b="1" kern="1200" dirty="0">
                          <a:solidFill>
                            <a:schemeClr val="lt1"/>
                          </a:solidFill>
                          <a:effectLst/>
                          <a:latin typeface="+mn-lt"/>
                          <a:ea typeface="+mn-ea"/>
                          <a:cs typeface="+mn-cs"/>
                        </a:rPr>
                        <a:t> y que nos permite crear objetos de tipo hilo de ejecución con sus correspondientes métodos para ponerlos en marcha y controlarlos.</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009969021"/>
                  </a:ext>
                </a:extLst>
              </a:tr>
            </a:tbl>
          </a:graphicData>
        </a:graphic>
      </p:graphicFrame>
      <p:pic>
        <p:nvPicPr>
          <p:cNvPr id="11" name="Imagen 9" descr="Defini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8" y="2002331"/>
            <a:ext cx="1340311" cy="120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2147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3.3.	Ejemplo de Aplicación</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424830" y="806495"/>
            <a:ext cx="6840760" cy="830997"/>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Exactamente igual que en el modelo anterior cuando el hilo de ejecución sale de su sección crítica devuelve el </a:t>
            </a:r>
            <a:r>
              <a:rPr lang="es-ES" dirty="0" err="1">
                <a:latin typeface="Arial" panose="020B0604020202020204" pitchFamily="34" charset="0"/>
                <a:ea typeface="Times New Roman" panose="02020603050405020304" pitchFamily="18" charset="0"/>
              </a:rPr>
              <a:t>token</a:t>
            </a:r>
            <a:r>
              <a:rPr lang="es-ES" dirty="0">
                <a:latin typeface="Arial" panose="020B0604020202020204" pitchFamily="34" charset="0"/>
                <a:ea typeface="Times New Roman" panose="02020603050405020304" pitchFamily="18" charset="0"/>
              </a:rPr>
              <a:t> habilitando el semáforo para que el resto de los hilos puedan entrar a sus secciones críticas correspondientes. A partir de ahora de nuevo el resto de los hilos competirán entre sí para acceder a la sección crítica robando el turno del semáforo.</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266031" y="1441992"/>
            <a:ext cx="5063455" cy="2644555"/>
          </a:xfrm>
          <a:prstGeom prst="rect">
            <a:avLst/>
          </a:prstGeom>
          <a:noFill/>
          <a:ln>
            <a:noFill/>
          </a:ln>
        </p:spPr>
      </p:pic>
    </p:spTree>
    <p:extLst>
      <p:ext uri="{BB962C8B-B14F-4D97-AF65-F5344CB8AC3E}">
        <p14:creationId xmlns:p14="http://schemas.microsoft.com/office/powerpoint/2010/main" val="13358906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3.4.	Métodos Sincronizados</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568846" y="1350243"/>
            <a:ext cx="3240360" cy="1569660"/>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Para evitar todos estos problemas en los que los hilos de ejecución que están trabajando de manera simultánea se molestan entre ellos, pudiendo llegar a  modificar valores de zonas de memoria compartidas, simplemente tenemos que crear zonas de exclusión mutua, en los que tengamos la seguridad de que solo va a haber un hilo simultáneamente ejecutando esa zona de código, aunque el hilo no esté en ejecución. </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894" y="1134219"/>
            <a:ext cx="3288490" cy="2466368"/>
          </a:xfrm>
          <a:prstGeom prst="rect">
            <a:avLst/>
          </a:prstGeom>
        </p:spPr>
      </p:pic>
    </p:spTree>
    <p:extLst>
      <p:ext uri="{BB962C8B-B14F-4D97-AF65-F5344CB8AC3E}">
        <p14:creationId xmlns:p14="http://schemas.microsoft.com/office/powerpoint/2010/main" val="40849474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3.4.	Métodos Sincronizados</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424830" y="1222808"/>
            <a:ext cx="1728192" cy="2308324"/>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Implementar estas zonas de exclusión mutua es muy sencillo, de hecho, el programa principal de nuestro proyecto es exactamente el mismo. Definiremos igualmente en él un objeto de tipo contador y los 100 hilos de ejecución que pondremos en marcha de manera simultánea.</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2812294" y="918195"/>
            <a:ext cx="4480570" cy="2762588"/>
          </a:xfrm>
          <a:prstGeom prst="rect">
            <a:avLst/>
          </a:prstGeom>
          <a:noFill/>
          <a:ln>
            <a:noFill/>
          </a:ln>
        </p:spPr>
      </p:pic>
    </p:spTree>
    <p:extLst>
      <p:ext uri="{BB962C8B-B14F-4D97-AF65-F5344CB8AC3E}">
        <p14:creationId xmlns:p14="http://schemas.microsoft.com/office/powerpoint/2010/main" val="38137049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1254" y="533795"/>
            <a:ext cx="3333307" cy="1991921"/>
          </a:xfrm>
          <a:prstGeom prst="rect">
            <a:avLst/>
          </a:prstGeom>
          <a:noFill/>
          <a:ln>
            <a:noFill/>
          </a:ln>
        </p:spPr>
      </p:pic>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3.4.	Métodos Sincronizados</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280814" y="935537"/>
            <a:ext cx="3744416" cy="1590179"/>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Realmente es en la clase contador dónde tenemos que señalar las zonas de exclusión mutua. Son precisamente en los métodos incrementar y </a:t>
            </a:r>
            <a:r>
              <a:rPr lang="es-ES" dirty="0" err="1">
                <a:latin typeface="Arial" panose="020B0604020202020204" pitchFamily="34" charset="0"/>
                <a:ea typeface="Times New Roman" panose="02020603050405020304" pitchFamily="18" charset="0"/>
              </a:rPr>
              <a:t>decrementar</a:t>
            </a:r>
            <a:r>
              <a:rPr lang="es-ES" dirty="0">
                <a:latin typeface="Arial" panose="020B0604020202020204" pitchFamily="34" charset="0"/>
                <a:ea typeface="Times New Roman" panose="02020603050405020304" pitchFamily="18" charset="0"/>
              </a:rPr>
              <a:t> en los que tengo que evitar que entran dos hilos a ejecutarse de manera simultánea. Esto se consigue en Java declarando a los métodos como métodos sincronizados (</a:t>
            </a:r>
            <a:r>
              <a:rPr lang="es-ES" dirty="0" err="1">
                <a:latin typeface="Arial" panose="020B0604020202020204" pitchFamily="34" charset="0"/>
                <a:ea typeface="Times New Roman" panose="02020603050405020304" pitchFamily="18" charset="0"/>
              </a:rPr>
              <a:t>synchronized</a:t>
            </a:r>
            <a:r>
              <a:rPr lang="es-ES" dirty="0">
                <a:latin typeface="Arial" panose="020B0604020202020204" pitchFamily="34" charset="0"/>
                <a:ea typeface="Times New Roman" panose="02020603050405020304" pitchFamily="18" charset="0"/>
              </a:rPr>
              <a:t>)</a:t>
            </a:r>
          </a:p>
          <a:p>
            <a:pPr indent="450215" algn="just">
              <a:lnSpc>
                <a:spcPct val="120000"/>
              </a:lnSpc>
              <a:spcBef>
                <a:spcPts val="800"/>
              </a:spcBef>
              <a:spcAft>
                <a:spcPts val="800"/>
              </a:spcAft>
            </a:pPr>
            <a:endParaRPr lang="es-ES" dirty="0">
              <a:latin typeface="Arial" panose="020B0604020202020204" pitchFamily="34" charset="0"/>
              <a:ea typeface="Times New Roman" panose="02020603050405020304" pitchFamily="18" charset="0"/>
            </a:endParaRP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Tabla 5"/>
          <p:cNvGraphicFramePr>
            <a:graphicFrameLocks noGrp="1"/>
          </p:cNvGraphicFramePr>
          <p:nvPr>
            <p:extLst>
              <p:ext uri="{D42A27DB-BD31-4B8C-83A1-F6EECF244321}">
                <p14:modId xmlns:p14="http://schemas.microsoft.com/office/powerpoint/2010/main" val="3524558880"/>
              </p:ext>
            </p:extLst>
          </p:nvPr>
        </p:nvGraphicFramePr>
        <p:xfrm>
          <a:off x="352822" y="2525716"/>
          <a:ext cx="5544616" cy="1218695"/>
        </p:xfrm>
        <a:graphic>
          <a:graphicData uri="http://schemas.openxmlformats.org/drawingml/2006/table">
            <a:tbl>
              <a:tblPr firstRow="1" firstCol="1" lastRow="1" lastCol="1" bandRow="1" bandCol="1">
                <a:tableStyleId>{5C22544A-7EE6-4342-B048-85BDC9FD1C3A}</a:tableStyleId>
              </a:tblPr>
              <a:tblGrid>
                <a:gridCol w="1146865">
                  <a:extLst>
                    <a:ext uri="{9D8B030D-6E8A-4147-A177-3AD203B41FA5}">
                      <a16:colId xmlns:a16="http://schemas.microsoft.com/office/drawing/2014/main" val="573889104"/>
                    </a:ext>
                  </a:extLst>
                </a:gridCol>
                <a:gridCol w="4397751">
                  <a:extLst>
                    <a:ext uri="{9D8B030D-6E8A-4147-A177-3AD203B41FA5}">
                      <a16:colId xmlns:a16="http://schemas.microsoft.com/office/drawing/2014/main" val="1111425544"/>
                    </a:ext>
                  </a:extLst>
                </a:gridCol>
              </a:tblGrid>
              <a:tr h="1218695">
                <a:tc>
                  <a:txBody>
                    <a:bodyPr/>
                    <a:lstStyle/>
                    <a:p>
                      <a:pPr algn="just">
                        <a:lnSpc>
                          <a:spcPct val="120000"/>
                        </a:lnSpc>
                        <a:spcBef>
                          <a:spcPts val="800"/>
                        </a:spcBef>
                        <a:spcAft>
                          <a:spcPts val="800"/>
                        </a:spcAft>
                      </a:pPr>
                      <a:endParaRPr lang="es-ES" sz="1100">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20000"/>
                        </a:lnSpc>
                        <a:spcBef>
                          <a:spcPts val="800"/>
                        </a:spcBef>
                        <a:spcAft>
                          <a:spcPts val="800"/>
                        </a:spcAft>
                      </a:pPr>
                      <a:r>
                        <a:rPr lang="es-ES" sz="900" dirty="0">
                          <a:effectLst/>
                        </a:rPr>
                        <a:t>Un método sincronizado (</a:t>
                      </a:r>
                      <a:r>
                        <a:rPr lang="es-ES" sz="900" dirty="0" err="1">
                          <a:effectLst/>
                        </a:rPr>
                        <a:t>synchronized</a:t>
                      </a:r>
                      <a:r>
                        <a:rPr lang="es-ES" sz="900" dirty="0">
                          <a:effectLst/>
                        </a:rPr>
                        <a:t>) en JAVA es un método que no permitirá que dos hilos entren a ejecutar su código de manera simultánea.</a:t>
                      </a:r>
                      <a:endParaRPr lang="es-ES" sz="1100" dirty="0">
                        <a:effectLst/>
                      </a:endParaRPr>
                    </a:p>
                    <a:p>
                      <a:pPr algn="just">
                        <a:lnSpc>
                          <a:spcPct val="120000"/>
                        </a:lnSpc>
                        <a:spcBef>
                          <a:spcPts val="800"/>
                        </a:spcBef>
                        <a:spcAft>
                          <a:spcPts val="800"/>
                        </a:spcAft>
                      </a:pPr>
                      <a:r>
                        <a:rPr lang="es-ES" sz="900" dirty="0">
                          <a:effectLst/>
                        </a:rPr>
                        <a:t>De esta forma, el declarar un método como </a:t>
                      </a:r>
                      <a:r>
                        <a:rPr lang="es-ES" sz="900" dirty="0" err="1">
                          <a:effectLst/>
                        </a:rPr>
                        <a:t>synchronized</a:t>
                      </a:r>
                      <a:r>
                        <a:rPr lang="es-ES" sz="900" dirty="0">
                          <a:effectLst/>
                        </a:rPr>
                        <a:t>,, está implementando por nosotros el robo de turno que vimos en el punto 3.2 para entrar de manera exclusiva en la zona de exclusión mutua o “sección crítica”</a:t>
                      </a:r>
                      <a:endParaRPr lang="es-ES" sz="110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615807903"/>
                  </a:ext>
                </a:extLst>
              </a:tr>
            </a:tbl>
          </a:graphicData>
        </a:graphic>
      </p:graphicFrame>
      <p:sp>
        <p:nvSpPr>
          <p:cNvPr id="7" name="Rectangle 2"/>
          <p:cNvSpPr>
            <a:spLocks noChangeArrowheads="1"/>
          </p:cNvSpPr>
          <p:nvPr/>
        </p:nvSpPr>
        <p:spPr bwMode="auto">
          <a:xfrm>
            <a:off x="352029" y="2402751"/>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313" name="Imagen 9" descr="Defini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29" y="2498001"/>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2672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3.4.	Métodos Sincronizados</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424830" y="1222808"/>
            <a:ext cx="3168352" cy="2308324"/>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Además hemos visto en el punto anterior que otro de los problemas con los que nos encontrábamos era que también entre la modificación del contador y la impresión por pantalla de su valor también podía haber y los que se adelantas en unos a otros, por lo una mejor solución podría ser realizar estas dos operaciones de manera atómica, es decir, que los propios métodos incrementar y </a:t>
            </a:r>
            <a:r>
              <a:rPr lang="es-ES" dirty="0" err="1">
                <a:latin typeface="Arial" panose="020B0604020202020204" pitchFamily="34" charset="0"/>
                <a:ea typeface="Times New Roman" panose="02020603050405020304" pitchFamily="18" charset="0"/>
              </a:rPr>
              <a:t>decrementar</a:t>
            </a:r>
            <a:r>
              <a:rPr lang="es-ES" dirty="0">
                <a:latin typeface="Arial" panose="020B0604020202020204" pitchFamily="34" charset="0"/>
                <a:ea typeface="Times New Roman" panose="02020603050405020304" pitchFamily="18" charset="0"/>
              </a:rPr>
              <a:t> los implementemos de forma que devuelvan el valor antiguo y nuevo del contador, para que el hilo que los invoque reciba estos valores.</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3935988" y="609407"/>
            <a:ext cx="2734111" cy="3471789"/>
          </a:xfrm>
          <a:prstGeom prst="rect">
            <a:avLst/>
          </a:prstGeom>
          <a:noFill/>
          <a:ln>
            <a:noFill/>
          </a:ln>
        </p:spPr>
      </p:pic>
    </p:spTree>
    <p:extLst>
      <p:ext uri="{BB962C8B-B14F-4D97-AF65-F5344CB8AC3E}">
        <p14:creationId xmlns:p14="http://schemas.microsoft.com/office/powerpoint/2010/main" val="31739339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3.4.	Métodos Sincronizados</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626756" y="1447638"/>
            <a:ext cx="3168352" cy="1552669"/>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Con estas dos sencillas modificaciones, consigo que nuestros métodos sincronizados no permitan que haya más de un hilo dentro de ellos ejecutándose de manera simultánea, ya que como van a modificar el valor del contador no permitirán que exista ninguna posibilidad de que un hilo deje a medias una tarea y otro hilo lo puedan adelantar o molestar. </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310" y="1211765"/>
            <a:ext cx="2143125" cy="2143125"/>
          </a:xfrm>
          <a:prstGeom prst="rect">
            <a:avLst/>
          </a:prstGeom>
        </p:spPr>
      </p:pic>
    </p:spTree>
    <p:extLst>
      <p:ext uri="{BB962C8B-B14F-4D97-AF65-F5344CB8AC3E}">
        <p14:creationId xmlns:p14="http://schemas.microsoft.com/office/powerpoint/2010/main" val="31170306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3.4.	Métodos Sincronizados</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165868" y="601341"/>
            <a:ext cx="7099722" cy="1220847"/>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Por otro lado, nuestros hilos serán también modificados para adaptarse a estos nuevos métodos de incremento y decremento del contador recibiendo de ellos los resultados de los valores antiguos y nuevos del contador. Para dar un poco más de complejidad la ejecución de nuestros y los podemos ver también que el tiempo de espera de nuestros hilos de ejecución estará basado en una variable aleatoria que irá entre 0 y un segundo.</a:t>
            </a:r>
          </a:p>
          <a:p>
            <a:pPr indent="450215" algn="just">
              <a:lnSpc>
                <a:spcPct val="120000"/>
              </a:lnSpc>
              <a:spcBef>
                <a:spcPts val="800"/>
              </a:spcBef>
              <a:spcAft>
                <a:spcPts val="800"/>
              </a:spcAft>
            </a:pPr>
            <a:endParaRPr lang="es-ES" dirty="0">
              <a:latin typeface="Arial" panose="020B0604020202020204" pitchFamily="34" charset="0"/>
              <a:ea typeface="Times New Roman" panose="02020603050405020304" pitchFamily="18" charset="0"/>
            </a:endParaRP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376362" y="1509130"/>
            <a:ext cx="6745212" cy="2564997"/>
          </a:xfrm>
          <a:prstGeom prst="rect">
            <a:avLst/>
          </a:prstGeom>
          <a:noFill/>
          <a:ln>
            <a:noFill/>
          </a:ln>
        </p:spPr>
      </p:pic>
    </p:spTree>
    <p:extLst>
      <p:ext uri="{BB962C8B-B14F-4D97-AF65-F5344CB8AC3E}">
        <p14:creationId xmlns:p14="http://schemas.microsoft.com/office/powerpoint/2010/main" val="35864953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3.4.	Métodos Sincronizados</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52822" y="983165"/>
            <a:ext cx="2627844" cy="2492990"/>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Si analizamos ahora la salida por pantalla de la ejecución de nuestro proyecto podemos ver qué la ejecución de nuestros hilos también es desordenada e imprevisible como en el caso anterior, por ejemplo, el primer y lo que entra en ejecución en este caso lanza su mensaje por pantalla en sexta posición esto quiere decir que los 5 hilos siguientes se adelantaron a este desde el momento en que incrementó el contador y el momento en que intento imprimir por pantalla su mensaje.</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3612419" y="533795"/>
            <a:ext cx="2861083" cy="3643458"/>
          </a:xfrm>
          <a:prstGeom prst="rect">
            <a:avLst/>
          </a:prstGeom>
          <a:noFill/>
          <a:ln>
            <a:noFill/>
          </a:ln>
        </p:spPr>
      </p:pic>
    </p:spTree>
    <p:extLst>
      <p:ext uri="{BB962C8B-B14F-4D97-AF65-F5344CB8AC3E}">
        <p14:creationId xmlns:p14="http://schemas.microsoft.com/office/powerpoint/2010/main" val="33652448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3.4.	Métodos Sincronizados</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352822" y="1237168"/>
            <a:ext cx="2627844" cy="1552669"/>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Ahora si vemos que en esta ejecución tampoco conseguimos subir hasta 100 el valor del contador, parece ser que hay dos picos en los que los hilos intentan subir al máximo el valor del contador llegando este varias veces al valor de 83 y una vez al máximo que es el valor 84. </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3377158" y="551551"/>
            <a:ext cx="3384376" cy="3607004"/>
          </a:xfrm>
          <a:prstGeom prst="rect">
            <a:avLst/>
          </a:prstGeom>
          <a:noFill/>
          <a:ln>
            <a:noFill/>
          </a:ln>
        </p:spPr>
      </p:pic>
    </p:spTree>
    <p:extLst>
      <p:ext uri="{BB962C8B-B14F-4D97-AF65-F5344CB8AC3E}">
        <p14:creationId xmlns:p14="http://schemas.microsoft.com/office/powerpoint/2010/main" val="30689949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p:cNvSpPr txBox="1"/>
          <p:nvPr/>
        </p:nvSpPr>
        <p:spPr>
          <a:xfrm>
            <a:off x="165868" y="222258"/>
            <a:ext cx="3211290" cy="276999"/>
          </a:xfrm>
          <a:prstGeom prst="rect">
            <a:avLst/>
          </a:prstGeom>
          <a:noFill/>
        </p:spPr>
        <p:txBody>
          <a:bodyPr wrap="square" rtlCol="0">
            <a:spAutoFit/>
          </a:bodyPr>
          <a:lstStyle/>
          <a:p>
            <a:r>
              <a:rPr lang="es-ES" sz="1200" dirty="0">
                <a:solidFill>
                  <a:schemeClr val="bg1"/>
                </a:solidFill>
                <a:latin typeface="Ubuntu" pitchFamily="34" charset="0"/>
              </a:rPr>
              <a:t>2.  PROGRAMACIÓN MULTIHILO</a:t>
            </a:r>
            <a:endParaRPr lang="es-ES" sz="1200" b="0" dirty="0">
              <a:solidFill>
                <a:schemeClr val="bg1"/>
              </a:solidFill>
              <a:latin typeface="Ubuntu" pitchFamily="34" charset="0"/>
            </a:endParaRPr>
          </a:p>
        </p:txBody>
      </p:sp>
      <p:sp>
        <p:nvSpPr>
          <p:cNvPr id="9" name="6 CuadroTexto"/>
          <p:cNvSpPr txBox="1"/>
          <p:nvPr/>
        </p:nvSpPr>
        <p:spPr>
          <a:xfrm>
            <a:off x="3205972" y="204502"/>
            <a:ext cx="4059618" cy="276999"/>
          </a:xfrm>
          <a:prstGeom prst="rect">
            <a:avLst/>
          </a:prstGeom>
          <a:noFill/>
        </p:spPr>
        <p:txBody>
          <a:bodyPr wrap="square" rtlCol="0">
            <a:spAutoFit/>
          </a:bodyPr>
          <a:lstStyle/>
          <a:p>
            <a:r>
              <a:rPr lang="es-ES" sz="1200" dirty="0">
                <a:solidFill>
                  <a:schemeClr val="bg1"/>
                </a:solidFill>
                <a:latin typeface="Ubuntu" pitchFamily="34" charset="0"/>
              </a:rPr>
              <a:t>3.4.	Métodos Sincronizados</a:t>
            </a:r>
            <a:endParaRPr lang="es-ES" sz="1200" b="0" dirty="0">
              <a:solidFill>
                <a:schemeClr val="bg1"/>
              </a:solidFill>
              <a:latin typeface="Ubuntu" pitchFamily="34" charset="0"/>
            </a:endParaRPr>
          </a:p>
        </p:txBody>
      </p:sp>
      <p:sp>
        <p:nvSpPr>
          <p:cNvPr id="3" name="Rectangle 2"/>
          <p:cNvSpPr>
            <a:spLocks noChangeArrowheads="1"/>
          </p:cNvSpPr>
          <p:nvPr/>
        </p:nvSpPr>
        <p:spPr bwMode="auto">
          <a:xfrm>
            <a:off x="1957933" y="754565"/>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0" y="0"/>
            <a:ext cx="761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2"/>
          <p:cNvSpPr>
            <a:spLocks noChangeArrowheads="1"/>
          </p:cNvSpPr>
          <p:nvPr/>
        </p:nvSpPr>
        <p:spPr bwMode="auto">
          <a:xfrm>
            <a:off x="0" y="152208"/>
            <a:ext cx="5052579" cy="30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809625"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 name="Rectángulo 1"/>
          <p:cNvSpPr/>
          <p:nvPr/>
        </p:nvSpPr>
        <p:spPr>
          <a:xfrm>
            <a:off x="201401" y="796622"/>
            <a:ext cx="2627844" cy="3214663"/>
          </a:xfrm>
          <a:prstGeom prst="rect">
            <a:avLst/>
          </a:prstGeom>
        </p:spPr>
        <p:txBody>
          <a:bodyPr wrap="square">
            <a:spAutoFit/>
          </a:bodyPr>
          <a:lstStyle/>
          <a:p>
            <a:pPr indent="450215" algn="just">
              <a:lnSpc>
                <a:spcPct val="120000"/>
              </a:lnSpc>
              <a:spcBef>
                <a:spcPts val="800"/>
              </a:spcBef>
              <a:spcAft>
                <a:spcPts val="800"/>
              </a:spcAft>
            </a:pPr>
            <a:r>
              <a:rPr lang="es-ES" dirty="0">
                <a:latin typeface="Arial" panose="020B0604020202020204" pitchFamily="34" charset="0"/>
                <a:ea typeface="Times New Roman" panose="02020603050405020304" pitchFamily="18" charset="0"/>
              </a:rPr>
              <a:t>Este hecho se está produciendo como consecuencia de que aunque nuestros hilos entran de manera ordenada al contador, hay hilos que han ejecutado de manera tan rápida que les ha dado tiempo a entrar al contador para incrementarlo nuestras un mensaje por pantalla dormir el tiempo aleatorio que le hemos marcado (y que seguramente será un tiempo bastante bajo) y entrar de nuevo a </a:t>
            </a:r>
            <a:r>
              <a:rPr lang="es-ES" dirty="0" err="1">
                <a:latin typeface="Arial" panose="020B0604020202020204" pitchFamily="34" charset="0"/>
                <a:ea typeface="Times New Roman" panose="02020603050405020304" pitchFamily="18" charset="0"/>
              </a:rPr>
              <a:t>decrementar</a:t>
            </a:r>
            <a:r>
              <a:rPr lang="es-ES" dirty="0">
                <a:latin typeface="Arial" panose="020B0604020202020204" pitchFamily="34" charset="0"/>
                <a:ea typeface="Times New Roman" panose="02020603050405020304" pitchFamily="18" charset="0"/>
              </a:rPr>
              <a:t> el contador antes incluso de que otros hilos de ejecución hayan llegado siquiera a poder incrementarlo. Es por esto que vemos los dos picos de repunte del contador hacia valores máximos y entre ambos existe una zona donde el contador se </a:t>
            </a:r>
            <a:r>
              <a:rPr lang="es-ES" dirty="0" err="1">
                <a:latin typeface="Arial" panose="020B0604020202020204" pitchFamily="34" charset="0"/>
                <a:ea typeface="Times New Roman" panose="02020603050405020304" pitchFamily="18" charset="0"/>
              </a:rPr>
              <a:t>decrementa</a:t>
            </a:r>
            <a:r>
              <a:rPr lang="es-ES" dirty="0">
                <a:latin typeface="Arial" panose="020B0604020202020204" pitchFamily="34" charset="0"/>
                <a:ea typeface="Times New Roman" panose="02020603050405020304" pitchFamily="18" charset="0"/>
              </a:rPr>
              <a:t>.</a:t>
            </a:r>
          </a:p>
        </p:txBody>
      </p:sp>
      <p:sp>
        <p:nvSpPr>
          <p:cNvPr id="13" name="Rectangle 4"/>
          <p:cNvSpPr>
            <a:spLocks noChangeArrowheads="1"/>
          </p:cNvSpPr>
          <p:nvPr/>
        </p:nvSpPr>
        <p:spPr bwMode="auto">
          <a:xfrm>
            <a:off x="1493838" y="2249488"/>
            <a:ext cx="7618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3356076" y="551551"/>
            <a:ext cx="4262337" cy="3534541"/>
          </a:xfrm>
          <a:prstGeom prst="rect">
            <a:avLst/>
          </a:prstGeom>
          <a:noFill/>
          <a:ln>
            <a:noFill/>
          </a:ln>
        </p:spPr>
      </p:pic>
    </p:spTree>
    <p:extLst>
      <p:ext uri="{BB962C8B-B14F-4D97-AF65-F5344CB8AC3E}">
        <p14:creationId xmlns:p14="http://schemas.microsoft.com/office/powerpoint/2010/main" val="1584392563"/>
      </p:ext>
    </p:extLst>
  </p:cSld>
  <p:clrMapOvr>
    <a:masterClrMapping/>
  </p:clrMapOvr>
</p:sld>
</file>

<file path=ppt/theme/theme1.xml><?xml version="1.0" encoding="utf-8"?>
<a:theme xmlns:a="http://schemas.openxmlformats.org/drawingml/2006/main" name="plantilla_84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AS_845">
      <a:majorFont>
        <a:latin typeface="Gisha"/>
        <a:ea typeface=""/>
        <a:cs typeface=""/>
      </a:majorFont>
      <a:minorFont>
        <a:latin typeface="Gish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Template>
  <TotalTime>7715</TotalTime>
  <Words>10834</Words>
  <Application>Microsoft Office PowerPoint</Application>
  <PresentationFormat>Personalizado</PresentationFormat>
  <Paragraphs>537</Paragraphs>
  <Slides>116</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116</vt:i4>
      </vt:variant>
    </vt:vector>
  </HeadingPairs>
  <TitlesOfParts>
    <vt:vector size="124" baseType="lpstr">
      <vt:lpstr>Arial</vt:lpstr>
      <vt:lpstr>Calibri</vt:lpstr>
      <vt:lpstr>Gisha</vt:lpstr>
      <vt:lpstr>Ubuntu</vt:lpstr>
      <vt:lpstr>Ubuntu Medium</vt:lpstr>
      <vt:lpstr>Wingdings</vt:lpstr>
      <vt:lpstr>plantilla_845</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dc:creator>
  <cp:lastModifiedBy>Alejandro Martínez García</cp:lastModifiedBy>
  <cp:revision>589</cp:revision>
  <dcterms:created xsi:type="dcterms:W3CDTF">2018-04-16T07:47:26Z</dcterms:created>
  <dcterms:modified xsi:type="dcterms:W3CDTF">2025-11-05T16:21:45Z</dcterms:modified>
</cp:coreProperties>
</file>